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63" r:id="rId2"/>
  </p:sldMasterIdLst>
  <p:notesMasterIdLst>
    <p:notesMasterId r:id="rId37"/>
  </p:notesMasterIdLst>
  <p:handoutMasterIdLst>
    <p:handoutMasterId r:id="rId38"/>
  </p:handoutMasterIdLst>
  <p:sldIdLst>
    <p:sldId id="256" r:id="rId3"/>
    <p:sldId id="708" r:id="rId4"/>
    <p:sldId id="722" r:id="rId5"/>
    <p:sldId id="788" r:id="rId6"/>
    <p:sldId id="787" r:id="rId7"/>
    <p:sldId id="771" r:id="rId8"/>
    <p:sldId id="772" r:id="rId9"/>
    <p:sldId id="774" r:id="rId10"/>
    <p:sldId id="775" r:id="rId11"/>
    <p:sldId id="782" r:id="rId12"/>
    <p:sldId id="783" r:id="rId13"/>
    <p:sldId id="761" r:id="rId14"/>
    <p:sldId id="792" r:id="rId15"/>
    <p:sldId id="789" r:id="rId16"/>
    <p:sldId id="793" r:id="rId17"/>
    <p:sldId id="794" r:id="rId18"/>
    <p:sldId id="790" r:id="rId19"/>
    <p:sldId id="795" r:id="rId20"/>
    <p:sldId id="796" r:id="rId21"/>
    <p:sldId id="797" r:id="rId22"/>
    <p:sldId id="798" r:id="rId23"/>
    <p:sldId id="799" r:id="rId24"/>
    <p:sldId id="800" r:id="rId25"/>
    <p:sldId id="801" r:id="rId26"/>
    <p:sldId id="766" r:id="rId27"/>
    <p:sldId id="802" r:id="rId28"/>
    <p:sldId id="803" r:id="rId29"/>
    <p:sldId id="804" r:id="rId30"/>
    <p:sldId id="711" r:id="rId31"/>
    <p:sldId id="807" r:id="rId32"/>
    <p:sldId id="808" r:id="rId33"/>
    <p:sldId id="753" r:id="rId34"/>
    <p:sldId id="770" r:id="rId35"/>
    <p:sldId id="551" r:id="rId36"/>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8235" autoAdjust="0"/>
    <p:restoredTop sz="94660" autoAdjust="0"/>
  </p:normalViewPr>
  <p:slideViewPr>
    <p:cSldViewPr>
      <p:cViewPr>
        <p:scale>
          <a:sx n="75" d="100"/>
          <a:sy n="75" d="100"/>
        </p:scale>
        <p:origin x="-437" y="-221"/>
      </p:cViewPr>
      <p:guideLst>
        <p:guide orient="horz" pos="2160"/>
        <p:guide pos="2880"/>
        <p:guide pos="144"/>
        <p:guide pos="5616"/>
      </p:guideLst>
    </p:cSldViewPr>
  </p:slideViewPr>
  <p:outlineViewPr>
    <p:cViewPr>
      <p:scale>
        <a:sx n="33" d="100"/>
        <a:sy n="33" d="100"/>
      </p:scale>
      <p:origin x="0" y="894"/>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82" d="100"/>
          <a:sy n="82" d="100"/>
        </p:scale>
        <p:origin x="-917" y="-91"/>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23857C61-21AB-48AB-87EF-68EBA23E1BF7}" type="datetimeFigureOut">
              <a:rPr lang="en-US"/>
              <a:pPr>
                <a:defRPr/>
              </a:pPr>
              <a:t>28-Aug-15</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r>
              <a:rPr lang="en-US" smtClean="0"/>
              <a:t>Agon Memeti and Betim Cico. Engaging Learning Process through Cloud Computing Models. In Proceedings of 11th International Conference on Informatics and Information Technologies, CIIT 2014, IEEE Computer Chapter Macedonian Section, pp. , 2014.</a:t>
            </a:r>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53A14137-6D13-438F-927C-41A9C2360FAC}" type="slidenum">
              <a:rPr lang="en-US"/>
              <a:pPr>
                <a:defRPr/>
              </a:pPr>
              <a:t>‹#›</a:t>
            </a:fld>
            <a:endParaRPr lang="en-US"/>
          </a:p>
        </p:txBody>
      </p:sp>
    </p:spTree>
    <p:extLst>
      <p:ext uri="{BB962C8B-B14F-4D97-AF65-F5344CB8AC3E}">
        <p14:creationId xmlns="" xmlns:p14="http://schemas.microsoft.com/office/powerpoint/2010/main" val="195737693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B1EB6514-E03D-486A-A39B-6F35CD1741B8}" type="datetimeFigureOut">
              <a:rPr lang="en-US"/>
              <a:pPr>
                <a:defRPr/>
              </a:pPr>
              <a:t>28-Aug-15</a:t>
            </a:fld>
            <a:endParaRPr lang="en-US" dirty="0"/>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r>
              <a:rPr lang="en-US" dirty="0" err="1" smtClean="0"/>
              <a:t>Agon</a:t>
            </a:r>
            <a:r>
              <a:rPr lang="en-US" dirty="0" smtClean="0"/>
              <a:t> </a:t>
            </a:r>
            <a:r>
              <a:rPr lang="en-US" dirty="0" err="1" smtClean="0"/>
              <a:t>Memeti</a:t>
            </a:r>
            <a:r>
              <a:rPr lang="en-US" dirty="0" smtClean="0"/>
              <a:t> and </a:t>
            </a:r>
            <a:r>
              <a:rPr lang="en-US" dirty="0" err="1" smtClean="0"/>
              <a:t>Betim</a:t>
            </a:r>
            <a:r>
              <a:rPr lang="en-US" dirty="0" smtClean="0"/>
              <a:t> </a:t>
            </a:r>
            <a:r>
              <a:rPr lang="en-US" dirty="0" err="1" smtClean="0"/>
              <a:t>Cico</a:t>
            </a:r>
            <a:r>
              <a:rPr lang="en-US" dirty="0" smtClean="0"/>
              <a:t>. Engaging Learning Process through Cloud Computing Models. In Proceedings of 11th International Conference on Informatics and Information Technologies, CIIT 2014, IEEE Computer Chapter Macedonian Section, pp. , 2014.</a:t>
            </a:r>
            <a:endParaRPr lang="en-US" dirty="0"/>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BA7A9C1-7A3F-43E2-8894-775320A1CB23}" type="slidenum">
              <a:rPr lang="en-US"/>
              <a:pPr>
                <a:defRPr/>
              </a:pPr>
              <a:t>‹#›</a:t>
            </a:fld>
            <a:endParaRPr lang="en-US"/>
          </a:p>
        </p:txBody>
      </p:sp>
    </p:spTree>
    <p:extLst>
      <p:ext uri="{BB962C8B-B14F-4D97-AF65-F5344CB8AC3E}">
        <p14:creationId xmlns="" xmlns:p14="http://schemas.microsoft.com/office/powerpoint/2010/main" val="3242809448"/>
      </p:ext>
    </p:extLst>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en-US" smtClean="0"/>
              <a:t>Agon Memeti and Betim Cico. Engaging Learning Process through Cloud Computing Models. In Proceedings of 11th International Conference on Informatics and Information Technologies, CIIT 2014, IEEE Computer Chapter Macedonian Section, pp. , 2014.</a:t>
            </a:r>
            <a:endParaRPr lang="en-US" dirty="0"/>
          </a:p>
        </p:txBody>
      </p:sp>
      <p:sp>
        <p:nvSpPr>
          <p:cNvPr id="5" name="Slide Number Placeholder 4"/>
          <p:cNvSpPr>
            <a:spLocks noGrp="1"/>
          </p:cNvSpPr>
          <p:nvPr>
            <p:ph type="sldNum" sz="quarter" idx="11"/>
          </p:nvPr>
        </p:nvSpPr>
        <p:spPr/>
        <p:txBody>
          <a:bodyPr/>
          <a:lstStyle/>
          <a:p>
            <a:pPr>
              <a:defRPr/>
            </a:pPr>
            <a:fld id="{CBA7A9C1-7A3F-43E2-8894-775320A1CB23}"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BA7A9C1-7A3F-43E2-8894-775320A1CB23}" type="slidenum">
              <a:rPr lang="en-US" smtClean="0"/>
              <a:pPr>
                <a:defRPr/>
              </a:pPr>
              <a:t>20</a:t>
            </a:fld>
            <a:endParaRPr lang="en-US"/>
          </a:p>
        </p:txBody>
      </p:sp>
      <p:sp>
        <p:nvSpPr>
          <p:cNvPr id="5" name="Footer Placeholder 4"/>
          <p:cNvSpPr>
            <a:spLocks noGrp="1"/>
          </p:cNvSpPr>
          <p:nvPr>
            <p:ph type="ftr" sz="quarter" idx="11"/>
          </p:nvPr>
        </p:nvSpPr>
        <p:spPr/>
        <p:txBody>
          <a:bodyPr/>
          <a:lstStyle/>
          <a:p>
            <a:pPr>
              <a:defRPr/>
            </a:pPr>
            <a:r>
              <a:rPr lang="en-US" smtClean="0"/>
              <a:t>Agon Memeti and Betim Cico. Engaging Learning Process through Cloud Computing Models. In Proceedings of 11th International Conference on Informatics and Information Technologies, CIIT 2014, IEEE Computer Chapter Macedonian Section, pp. , 2014.</a:t>
            </a: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BA7A9C1-7A3F-43E2-8894-775320A1CB23}" type="slidenum">
              <a:rPr lang="en-US" smtClean="0"/>
              <a:pPr>
                <a:defRPr/>
              </a:pPr>
              <a:t>21</a:t>
            </a:fld>
            <a:endParaRPr lang="en-US"/>
          </a:p>
        </p:txBody>
      </p:sp>
      <p:sp>
        <p:nvSpPr>
          <p:cNvPr id="5" name="Footer Placeholder 4"/>
          <p:cNvSpPr>
            <a:spLocks noGrp="1"/>
          </p:cNvSpPr>
          <p:nvPr>
            <p:ph type="ftr" sz="quarter" idx="11"/>
          </p:nvPr>
        </p:nvSpPr>
        <p:spPr/>
        <p:txBody>
          <a:bodyPr/>
          <a:lstStyle/>
          <a:p>
            <a:pPr>
              <a:defRPr/>
            </a:pPr>
            <a:r>
              <a:rPr lang="en-US" smtClean="0"/>
              <a:t>Agon Memeti and Betim Cico. Engaging Learning Process through Cloud Computing Models. In Proceedings of 11th International Conference on Informatics and Information Technologies, CIIT 2014, IEEE Computer Chapter Macedonian Section, pp. , 2014.</a:t>
            </a:r>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BA7A9C1-7A3F-43E2-8894-775320A1CB23}" type="slidenum">
              <a:rPr lang="en-US" smtClean="0"/>
              <a:pPr>
                <a:defRPr/>
              </a:pPr>
              <a:t>22</a:t>
            </a:fld>
            <a:endParaRPr lang="en-US"/>
          </a:p>
        </p:txBody>
      </p:sp>
      <p:sp>
        <p:nvSpPr>
          <p:cNvPr id="5" name="Footer Placeholder 4"/>
          <p:cNvSpPr>
            <a:spLocks noGrp="1"/>
          </p:cNvSpPr>
          <p:nvPr>
            <p:ph type="ftr" sz="quarter" idx="11"/>
          </p:nvPr>
        </p:nvSpPr>
        <p:spPr/>
        <p:txBody>
          <a:bodyPr/>
          <a:lstStyle/>
          <a:p>
            <a:pPr>
              <a:defRPr/>
            </a:pPr>
            <a:r>
              <a:rPr lang="en-US" smtClean="0"/>
              <a:t>Agon Memeti and Betim Cico. Engaging Learning Process through Cloud Computing Models. In Proceedings of 11th International Conference on Informatics and Information Technologies, CIIT 2014, IEEE Computer Chapter Macedonian Section, pp. , 2014.</a:t>
            </a: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BA7A9C1-7A3F-43E2-8894-775320A1CB23}" type="slidenum">
              <a:rPr lang="en-US" smtClean="0"/>
              <a:pPr>
                <a:defRPr/>
              </a:pPr>
              <a:t>23</a:t>
            </a:fld>
            <a:endParaRPr lang="en-US"/>
          </a:p>
        </p:txBody>
      </p:sp>
      <p:sp>
        <p:nvSpPr>
          <p:cNvPr id="5" name="Footer Placeholder 4"/>
          <p:cNvSpPr>
            <a:spLocks noGrp="1"/>
          </p:cNvSpPr>
          <p:nvPr>
            <p:ph type="ftr" sz="quarter" idx="11"/>
          </p:nvPr>
        </p:nvSpPr>
        <p:spPr/>
        <p:txBody>
          <a:bodyPr/>
          <a:lstStyle/>
          <a:p>
            <a:pPr>
              <a:defRPr/>
            </a:pPr>
            <a:r>
              <a:rPr lang="en-US" smtClean="0"/>
              <a:t>Agon Memeti and Betim Cico. Engaging Learning Process through Cloud Computing Models. In Proceedings of 11th International Conference on Informatics and Information Technologies, CIIT 2014, IEEE Computer Chapter Macedonian Section, pp. , 2014.</a:t>
            </a:r>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BA7A9C1-7A3F-43E2-8894-775320A1CB23}" type="slidenum">
              <a:rPr lang="en-US" smtClean="0"/>
              <a:pPr>
                <a:defRPr/>
              </a:pPr>
              <a:t>24</a:t>
            </a:fld>
            <a:endParaRPr lang="en-US"/>
          </a:p>
        </p:txBody>
      </p:sp>
      <p:sp>
        <p:nvSpPr>
          <p:cNvPr id="5" name="Footer Placeholder 4"/>
          <p:cNvSpPr>
            <a:spLocks noGrp="1"/>
          </p:cNvSpPr>
          <p:nvPr>
            <p:ph type="ftr" sz="quarter" idx="11"/>
          </p:nvPr>
        </p:nvSpPr>
        <p:spPr/>
        <p:txBody>
          <a:bodyPr/>
          <a:lstStyle/>
          <a:p>
            <a:pPr>
              <a:defRPr/>
            </a:pPr>
            <a:r>
              <a:rPr lang="en-US" smtClean="0"/>
              <a:t>Agon Memeti and Betim Cico. Engaging Learning Process through Cloud Computing Models. In Proceedings of 11th International Conference on Informatics and Information Technologies, CIIT 2014, IEEE Computer Chapter Macedonian Section, pp. , 2014.</a:t>
            </a:r>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BA7A9C1-7A3F-43E2-8894-775320A1CB23}" type="slidenum">
              <a:rPr lang="en-US" smtClean="0"/>
              <a:pPr>
                <a:defRPr/>
              </a:pPr>
              <a:t>25</a:t>
            </a:fld>
            <a:endParaRPr lang="en-US"/>
          </a:p>
        </p:txBody>
      </p:sp>
      <p:sp>
        <p:nvSpPr>
          <p:cNvPr id="5" name="Footer Placeholder 4"/>
          <p:cNvSpPr>
            <a:spLocks noGrp="1"/>
          </p:cNvSpPr>
          <p:nvPr>
            <p:ph type="ftr" sz="quarter" idx="11"/>
          </p:nvPr>
        </p:nvSpPr>
        <p:spPr/>
        <p:txBody>
          <a:bodyPr/>
          <a:lstStyle/>
          <a:p>
            <a:pPr>
              <a:defRPr/>
            </a:pPr>
            <a:r>
              <a:rPr lang="en-US" smtClean="0"/>
              <a:t>Agon Memeti and Betim Cico. Engaging Learning Process through Cloud Computing Models. In Proceedings of 11th International Conference on Informatics and Information Technologies, CIIT 2014, IEEE Computer Chapter Macedonian Section, pp. , 2014.</a:t>
            </a: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BA7A9C1-7A3F-43E2-8894-775320A1CB23}" type="slidenum">
              <a:rPr lang="en-US" smtClean="0"/>
              <a:pPr>
                <a:defRPr/>
              </a:pPr>
              <a:t>26</a:t>
            </a:fld>
            <a:endParaRPr lang="en-US"/>
          </a:p>
        </p:txBody>
      </p:sp>
      <p:sp>
        <p:nvSpPr>
          <p:cNvPr id="5" name="Footer Placeholder 4"/>
          <p:cNvSpPr>
            <a:spLocks noGrp="1"/>
          </p:cNvSpPr>
          <p:nvPr>
            <p:ph type="ftr" sz="quarter" idx="11"/>
          </p:nvPr>
        </p:nvSpPr>
        <p:spPr/>
        <p:txBody>
          <a:bodyPr/>
          <a:lstStyle/>
          <a:p>
            <a:pPr>
              <a:defRPr/>
            </a:pPr>
            <a:r>
              <a:rPr lang="en-US" smtClean="0"/>
              <a:t>Agon Memeti and Betim Cico. Engaging Learning Process through Cloud Computing Models. In Proceedings of 11th International Conference on Informatics and Information Technologies, CIIT 2014, IEEE Computer Chapter Macedonian Section, pp. , 2014.</a:t>
            </a:r>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BA7A9C1-7A3F-43E2-8894-775320A1CB23}" type="slidenum">
              <a:rPr lang="en-US" smtClean="0"/>
              <a:pPr>
                <a:defRPr/>
              </a:pPr>
              <a:t>27</a:t>
            </a:fld>
            <a:endParaRPr lang="en-US"/>
          </a:p>
        </p:txBody>
      </p:sp>
      <p:sp>
        <p:nvSpPr>
          <p:cNvPr id="5" name="Footer Placeholder 4"/>
          <p:cNvSpPr>
            <a:spLocks noGrp="1"/>
          </p:cNvSpPr>
          <p:nvPr>
            <p:ph type="ftr" sz="quarter" idx="11"/>
          </p:nvPr>
        </p:nvSpPr>
        <p:spPr/>
        <p:txBody>
          <a:bodyPr/>
          <a:lstStyle/>
          <a:p>
            <a:pPr>
              <a:defRPr/>
            </a:pPr>
            <a:r>
              <a:rPr lang="en-US" smtClean="0"/>
              <a:t>Agon Memeti and Betim Cico. Engaging Learning Process through Cloud Computing Models. In Proceedings of 11th International Conference on Informatics and Information Technologies, CIIT 2014, IEEE Computer Chapter Macedonian Section, pp. , 2014.</a:t>
            </a:r>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BA7A9C1-7A3F-43E2-8894-775320A1CB23}" type="slidenum">
              <a:rPr lang="en-US" smtClean="0"/>
              <a:pPr>
                <a:defRPr/>
              </a:pPr>
              <a:t>28</a:t>
            </a:fld>
            <a:endParaRPr lang="en-US"/>
          </a:p>
        </p:txBody>
      </p:sp>
      <p:sp>
        <p:nvSpPr>
          <p:cNvPr id="5" name="Footer Placeholder 4"/>
          <p:cNvSpPr>
            <a:spLocks noGrp="1"/>
          </p:cNvSpPr>
          <p:nvPr>
            <p:ph type="ftr" sz="quarter" idx="11"/>
          </p:nvPr>
        </p:nvSpPr>
        <p:spPr/>
        <p:txBody>
          <a:bodyPr/>
          <a:lstStyle/>
          <a:p>
            <a:pPr>
              <a:defRPr/>
            </a:pPr>
            <a:r>
              <a:rPr lang="en-US" smtClean="0"/>
              <a:t>Agon Memeti and Betim Cico. Engaging Learning Process through Cloud Computing Models. In Proceedings of 11th International Conference on Informatics and Information Technologies, CIIT 2014, IEEE Computer Chapter Macedonian Section, pp. , 2014.</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BA7A9C1-7A3F-43E2-8894-775320A1CB23}" type="slidenum">
              <a:rPr lang="en-US" smtClean="0"/>
              <a:pPr>
                <a:defRPr/>
              </a:pPr>
              <a:t>12</a:t>
            </a:fld>
            <a:endParaRPr lang="en-US"/>
          </a:p>
        </p:txBody>
      </p:sp>
      <p:sp>
        <p:nvSpPr>
          <p:cNvPr id="5" name="Footer Placeholder 4"/>
          <p:cNvSpPr>
            <a:spLocks noGrp="1"/>
          </p:cNvSpPr>
          <p:nvPr>
            <p:ph type="ftr" sz="quarter" idx="11"/>
          </p:nvPr>
        </p:nvSpPr>
        <p:spPr/>
        <p:txBody>
          <a:bodyPr/>
          <a:lstStyle/>
          <a:p>
            <a:pPr>
              <a:defRPr/>
            </a:pPr>
            <a:r>
              <a:rPr lang="en-US" smtClean="0"/>
              <a:t>Agon Memeti and Betim Cico. Engaging Learning Process through Cloud Computing Models. In Proceedings of 11th International Conference on Informatics and Information Technologies, CIIT 2014, IEEE Computer Chapter Macedonian Section, pp. , 2014.</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BA7A9C1-7A3F-43E2-8894-775320A1CB23}" type="slidenum">
              <a:rPr lang="en-US" smtClean="0"/>
              <a:pPr>
                <a:defRPr/>
              </a:pPr>
              <a:t>13</a:t>
            </a:fld>
            <a:endParaRPr lang="en-US"/>
          </a:p>
        </p:txBody>
      </p:sp>
      <p:sp>
        <p:nvSpPr>
          <p:cNvPr id="5" name="Footer Placeholder 4"/>
          <p:cNvSpPr>
            <a:spLocks noGrp="1"/>
          </p:cNvSpPr>
          <p:nvPr>
            <p:ph type="ftr" sz="quarter" idx="11"/>
          </p:nvPr>
        </p:nvSpPr>
        <p:spPr/>
        <p:txBody>
          <a:bodyPr/>
          <a:lstStyle/>
          <a:p>
            <a:pPr>
              <a:defRPr/>
            </a:pPr>
            <a:r>
              <a:rPr lang="en-US" smtClean="0"/>
              <a:t>Agon Memeti and Betim Cico. Engaging Learning Process through Cloud Computing Models. In Proceedings of 11th International Conference on Informatics and Information Technologies, CIIT 2014, IEEE Computer Chapter Macedonian Section, pp. , 2014.</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BA7A9C1-7A3F-43E2-8894-775320A1CB23}" type="slidenum">
              <a:rPr lang="en-US" smtClean="0"/>
              <a:pPr>
                <a:defRPr/>
              </a:pPr>
              <a:t>14</a:t>
            </a:fld>
            <a:endParaRPr lang="en-US"/>
          </a:p>
        </p:txBody>
      </p:sp>
      <p:sp>
        <p:nvSpPr>
          <p:cNvPr id="5" name="Footer Placeholder 4"/>
          <p:cNvSpPr>
            <a:spLocks noGrp="1"/>
          </p:cNvSpPr>
          <p:nvPr>
            <p:ph type="ftr" sz="quarter" idx="11"/>
          </p:nvPr>
        </p:nvSpPr>
        <p:spPr/>
        <p:txBody>
          <a:bodyPr/>
          <a:lstStyle/>
          <a:p>
            <a:pPr>
              <a:defRPr/>
            </a:pPr>
            <a:r>
              <a:rPr lang="en-US" smtClean="0"/>
              <a:t>Agon Memeti and Betim Cico. Engaging Learning Process through Cloud Computing Models. In Proceedings of 11th International Conference on Informatics and Information Technologies, CIIT 2014, IEEE Computer Chapter Macedonian Section, pp. , 2014.</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BA7A9C1-7A3F-43E2-8894-775320A1CB23}" type="slidenum">
              <a:rPr lang="en-US" smtClean="0"/>
              <a:pPr>
                <a:defRPr/>
              </a:pPr>
              <a:t>15</a:t>
            </a:fld>
            <a:endParaRPr lang="en-US"/>
          </a:p>
        </p:txBody>
      </p:sp>
      <p:sp>
        <p:nvSpPr>
          <p:cNvPr id="5" name="Footer Placeholder 4"/>
          <p:cNvSpPr>
            <a:spLocks noGrp="1"/>
          </p:cNvSpPr>
          <p:nvPr>
            <p:ph type="ftr" sz="quarter" idx="11"/>
          </p:nvPr>
        </p:nvSpPr>
        <p:spPr/>
        <p:txBody>
          <a:bodyPr/>
          <a:lstStyle/>
          <a:p>
            <a:pPr>
              <a:defRPr/>
            </a:pPr>
            <a:r>
              <a:rPr lang="en-US" smtClean="0"/>
              <a:t>Agon Memeti and Betim Cico. Engaging Learning Process through Cloud Computing Models. In Proceedings of 11th International Conference on Informatics and Information Technologies, CIIT 2014, IEEE Computer Chapter Macedonian Section, pp. , 2014.</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BA7A9C1-7A3F-43E2-8894-775320A1CB23}" type="slidenum">
              <a:rPr lang="en-US" smtClean="0"/>
              <a:pPr>
                <a:defRPr/>
              </a:pPr>
              <a:t>16</a:t>
            </a:fld>
            <a:endParaRPr lang="en-US"/>
          </a:p>
        </p:txBody>
      </p:sp>
      <p:sp>
        <p:nvSpPr>
          <p:cNvPr id="5" name="Footer Placeholder 4"/>
          <p:cNvSpPr>
            <a:spLocks noGrp="1"/>
          </p:cNvSpPr>
          <p:nvPr>
            <p:ph type="ftr" sz="quarter" idx="11"/>
          </p:nvPr>
        </p:nvSpPr>
        <p:spPr/>
        <p:txBody>
          <a:bodyPr/>
          <a:lstStyle/>
          <a:p>
            <a:pPr>
              <a:defRPr/>
            </a:pPr>
            <a:r>
              <a:rPr lang="en-US" smtClean="0"/>
              <a:t>Agon Memeti and Betim Cico. Engaging Learning Process through Cloud Computing Models. In Proceedings of 11th International Conference on Informatics and Information Technologies, CIIT 2014, IEEE Computer Chapter Macedonian Section, pp. , 2014.</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BA7A9C1-7A3F-43E2-8894-775320A1CB23}" type="slidenum">
              <a:rPr lang="en-US" smtClean="0"/>
              <a:pPr>
                <a:defRPr/>
              </a:pPr>
              <a:t>17</a:t>
            </a:fld>
            <a:endParaRPr lang="en-US"/>
          </a:p>
        </p:txBody>
      </p:sp>
      <p:sp>
        <p:nvSpPr>
          <p:cNvPr id="5" name="Footer Placeholder 4"/>
          <p:cNvSpPr>
            <a:spLocks noGrp="1"/>
          </p:cNvSpPr>
          <p:nvPr>
            <p:ph type="ftr" sz="quarter" idx="11"/>
          </p:nvPr>
        </p:nvSpPr>
        <p:spPr/>
        <p:txBody>
          <a:bodyPr/>
          <a:lstStyle/>
          <a:p>
            <a:pPr>
              <a:defRPr/>
            </a:pPr>
            <a:r>
              <a:rPr lang="en-US" smtClean="0"/>
              <a:t>Agon Memeti and Betim Cico. Engaging Learning Process through Cloud Computing Models. In Proceedings of 11th International Conference on Informatics and Information Technologies, CIIT 2014, IEEE Computer Chapter Macedonian Section, pp. , 2014.</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BA7A9C1-7A3F-43E2-8894-775320A1CB23}" type="slidenum">
              <a:rPr lang="en-US" smtClean="0"/>
              <a:pPr>
                <a:defRPr/>
              </a:pPr>
              <a:t>18</a:t>
            </a:fld>
            <a:endParaRPr lang="en-US"/>
          </a:p>
        </p:txBody>
      </p:sp>
      <p:sp>
        <p:nvSpPr>
          <p:cNvPr id="5" name="Footer Placeholder 4"/>
          <p:cNvSpPr>
            <a:spLocks noGrp="1"/>
          </p:cNvSpPr>
          <p:nvPr>
            <p:ph type="ftr" sz="quarter" idx="11"/>
          </p:nvPr>
        </p:nvSpPr>
        <p:spPr/>
        <p:txBody>
          <a:bodyPr/>
          <a:lstStyle/>
          <a:p>
            <a:pPr>
              <a:defRPr/>
            </a:pPr>
            <a:r>
              <a:rPr lang="en-US" smtClean="0"/>
              <a:t>Agon Memeti and Betim Cico. Engaging Learning Process through Cloud Computing Models. In Proceedings of 11th International Conference on Informatics and Information Technologies, CIIT 2014, IEEE Computer Chapter Macedonian Section, pp. , 2014.</a:t>
            </a: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BA7A9C1-7A3F-43E2-8894-775320A1CB23}" type="slidenum">
              <a:rPr lang="en-US" smtClean="0"/>
              <a:pPr>
                <a:defRPr/>
              </a:pPr>
              <a:t>19</a:t>
            </a:fld>
            <a:endParaRPr lang="en-US"/>
          </a:p>
        </p:txBody>
      </p:sp>
      <p:sp>
        <p:nvSpPr>
          <p:cNvPr id="5" name="Footer Placeholder 4"/>
          <p:cNvSpPr>
            <a:spLocks noGrp="1"/>
          </p:cNvSpPr>
          <p:nvPr>
            <p:ph type="ftr" sz="quarter" idx="11"/>
          </p:nvPr>
        </p:nvSpPr>
        <p:spPr/>
        <p:txBody>
          <a:bodyPr/>
          <a:lstStyle/>
          <a:p>
            <a:pPr>
              <a:defRPr/>
            </a:pPr>
            <a:r>
              <a:rPr lang="en-US" smtClean="0"/>
              <a:t>Agon Memeti and Betim Cico. Engaging Learning Process through Cloud Computing Models. In Proceedings of 11th International Conference on Informatics and Information Technologies, CIIT 2014, IEEE Computer Chapter Macedonian Section, pp. , 2014.</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2325" y="762000"/>
            <a:ext cx="5111675" cy="2667000"/>
          </a:xfrm>
        </p:spPr>
        <p:txBody>
          <a:bodyPr/>
          <a:lstStyle/>
          <a:p>
            <a:r>
              <a:rPr lang="en-US" smtClean="0"/>
              <a:t>Click to edit Master title style</a:t>
            </a:r>
            <a:endParaRPr lang="en-US"/>
          </a:p>
        </p:txBody>
      </p:sp>
      <p:sp>
        <p:nvSpPr>
          <p:cNvPr id="3" name="Subtitle 2"/>
          <p:cNvSpPr>
            <a:spLocks noGrp="1"/>
          </p:cNvSpPr>
          <p:nvPr>
            <p:ph type="subTitle" idx="1"/>
          </p:nvPr>
        </p:nvSpPr>
        <p:spPr>
          <a:xfrm>
            <a:off x="228600" y="3810000"/>
            <a:ext cx="5105400" cy="2133600"/>
          </a:xfrm>
        </p:spPr>
        <p:txBody>
          <a:bodyPr/>
          <a:lstStyle>
            <a:lvl1pPr marL="0" indent="0" algn="l">
              <a:buNone/>
              <a:defRPr b="1">
                <a:solidFill>
                  <a:schemeClr val="tx1"/>
                </a:solidFill>
                <a:effectLst>
                  <a:reflection blurRad="6350" stA="55000" endA="300" endPos="45500" dir="5400000" sy="-100000" algn="bl" rotWithShape="0"/>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2" name="Date Placeholder 11"/>
          <p:cNvSpPr>
            <a:spLocks noGrp="1"/>
          </p:cNvSpPr>
          <p:nvPr>
            <p:ph type="dt" sz="half" idx="10"/>
          </p:nvPr>
        </p:nvSpPr>
        <p:spPr/>
        <p:txBody>
          <a:bodyPr/>
          <a:lstStyle/>
          <a:p>
            <a:pPr>
              <a:defRPr/>
            </a:pPr>
            <a:endParaRPr lang="en-US"/>
          </a:p>
        </p:txBody>
      </p:sp>
      <p:sp>
        <p:nvSpPr>
          <p:cNvPr id="13" name="Slide Number Placeholder 12"/>
          <p:cNvSpPr>
            <a:spLocks noGrp="1"/>
          </p:cNvSpPr>
          <p:nvPr>
            <p:ph type="sldNum" sz="quarter" idx="11"/>
          </p:nvPr>
        </p:nvSpPr>
        <p:spPr/>
        <p:txBody>
          <a:bodyPr/>
          <a:lstStyle/>
          <a:p>
            <a:pPr>
              <a:defRPr/>
            </a:pPr>
            <a:fld id="{FB538823-76C9-47A9-A005-CC32A353E758}" type="slidenum">
              <a:rPr lang="en-US" smtClean="0"/>
              <a:pPr>
                <a:defRPr/>
              </a:pPr>
              <a:t>‹#›</a:t>
            </a:fld>
            <a:endParaRPr lang="en-US"/>
          </a:p>
        </p:txBody>
      </p:sp>
      <p:sp>
        <p:nvSpPr>
          <p:cNvPr id="14" name="Footer Placeholder 13"/>
          <p:cNvSpPr>
            <a:spLocks noGrp="1"/>
          </p:cNvSpPr>
          <p:nvPr>
            <p:ph type="ftr" sz="quarter" idx="12"/>
          </p:nvPr>
        </p:nvSpPr>
        <p:spPr/>
        <p:txBody>
          <a:bodyPr/>
          <a:lstStyle>
            <a:lvl1pPr>
              <a:defRPr b="1">
                <a:solidFill>
                  <a:schemeClr val="tx1"/>
                </a:solidFill>
              </a:defRPr>
            </a:lvl1pPr>
          </a:lstStyle>
          <a:p>
            <a:pPr>
              <a:defRPr/>
            </a:pPr>
            <a:r>
              <a:rPr lang="en-US" smtClean="0"/>
              <a:t>15th Workshop on "Software Engineering Education and Reverse Engineering", 23-30 August 2015, Bohinj, Slovenia</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403874"/>
            <a:ext cx="72390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15th Workshop on "Software Engineering Education and Reverse Engineering", 23-30 August 2015, Bohinj, Slovenia</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9FCEE50-50B8-4B65-B4FD-4D82EDAABDC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19800" y="1371600"/>
            <a:ext cx="1828800" cy="4953000"/>
          </a:xfrm>
        </p:spPr>
        <p:txBody>
          <a:bodyPr vert="eaVert"/>
          <a:lstStyle>
            <a:lvl1pPr>
              <a:defRPr>
                <a:solidFill>
                  <a:schemeClr val="tx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8600" y="1371600"/>
            <a:ext cx="5791200"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15th Workshop on "Software Engineering Education and Reverse Engineering", 23-30 August 2015, Bohinj, Slovenia</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F9D1194-2C71-4C81-92C6-36B554329C7E}"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r>
              <a:rPr lang="en-US" smtClean="0"/>
              <a:t>15th Workshop on "Software Engineering Education and Reverse Engineering", 23-30 August 2015, Bohinj, Slovenia</a:t>
            </a:r>
            <a:endParaRPr lang="en-US" dirty="0"/>
          </a:p>
        </p:txBody>
      </p:sp>
      <p:sp>
        <p:nvSpPr>
          <p:cNvPr id="5" name="Slide Number Placeholder 4"/>
          <p:cNvSpPr>
            <a:spLocks noGrp="1"/>
          </p:cNvSpPr>
          <p:nvPr>
            <p:ph type="sldNum" sz="quarter" idx="12"/>
          </p:nvPr>
        </p:nvSpPr>
        <p:spPr/>
        <p:txBody>
          <a:bodyPr/>
          <a:lstStyle/>
          <a:p>
            <a:pPr>
              <a:defRPr/>
            </a:pPr>
            <a:fld id="{FB538823-76C9-47A9-A005-CC32A353E758}" type="slidenum">
              <a:rPr lang="en-US" smtClean="0"/>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15th Workshop on "Software Engineering Education and Reverse Engineering", 23-30 August 2015, Bohinj, Slovenia</a:t>
            </a:r>
            <a:endParaRPr lang="en-US" dirty="0"/>
          </a:p>
        </p:txBody>
      </p:sp>
      <p:sp>
        <p:nvSpPr>
          <p:cNvPr id="6" name="Slide Number Placeholder 5"/>
          <p:cNvSpPr>
            <a:spLocks noGrp="1"/>
          </p:cNvSpPr>
          <p:nvPr>
            <p:ph type="sldNum" sz="quarter" idx="12"/>
          </p:nvPr>
        </p:nvSpPr>
        <p:spPr/>
        <p:txBody>
          <a:bodyPr/>
          <a:lstStyle/>
          <a:p>
            <a:fld id="{3BF7CC27-9F36-4A34-9248-38030F6E9670}"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15th Workshop on "Software Engineering Education and Reverse Engineering", 23-30 August 2015, Bohinj, Slovenia</a:t>
            </a:r>
            <a:endParaRPr lang="en-US" dirty="0"/>
          </a:p>
        </p:txBody>
      </p:sp>
      <p:sp>
        <p:nvSpPr>
          <p:cNvPr id="6" name="Slide Number Placeholder 5"/>
          <p:cNvSpPr>
            <a:spLocks noGrp="1"/>
          </p:cNvSpPr>
          <p:nvPr>
            <p:ph type="sldNum" sz="quarter" idx="12"/>
          </p:nvPr>
        </p:nvSpPr>
        <p:spPr/>
        <p:txBody>
          <a:bodyPr/>
          <a:lstStyle/>
          <a:p>
            <a:fld id="{3BF7CC27-9F36-4A34-9248-38030F6E9670}"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15th Workshop on "Software Engineering Education and Reverse Engineering", 23-30 August 2015, Bohinj, Slovenia</a:t>
            </a:r>
            <a:endParaRPr lang="en-US" dirty="0"/>
          </a:p>
        </p:txBody>
      </p:sp>
      <p:sp>
        <p:nvSpPr>
          <p:cNvPr id="6" name="Slide Number Placeholder 5"/>
          <p:cNvSpPr>
            <a:spLocks noGrp="1"/>
          </p:cNvSpPr>
          <p:nvPr>
            <p:ph type="sldNum" sz="quarter" idx="12"/>
          </p:nvPr>
        </p:nvSpPr>
        <p:spPr/>
        <p:txBody>
          <a:bodyPr/>
          <a:lstStyle/>
          <a:p>
            <a:fld id="{3BF7CC27-9F36-4A34-9248-38030F6E9670}"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15th Workshop on "Software Engineering Education and Reverse Engineering", 23-30 August 2015, Bohinj, Slovenia</a:t>
            </a:r>
            <a:endParaRPr lang="en-US" dirty="0"/>
          </a:p>
        </p:txBody>
      </p:sp>
      <p:sp>
        <p:nvSpPr>
          <p:cNvPr id="7" name="Slide Number Placeholder 6"/>
          <p:cNvSpPr>
            <a:spLocks noGrp="1"/>
          </p:cNvSpPr>
          <p:nvPr>
            <p:ph type="sldNum" sz="quarter" idx="12"/>
          </p:nvPr>
        </p:nvSpPr>
        <p:spPr/>
        <p:txBody>
          <a:bodyPr/>
          <a:lstStyle/>
          <a:p>
            <a:fld id="{3BF7CC27-9F36-4A34-9248-38030F6E9670}"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smtClean="0"/>
              <a:t>15th Workshop on "Software Engineering Education and Reverse Engineering", 23-30 August 2015, Bohinj, Slovenia</a:t>
            </a:r>
            <a:endParaRPr lang="en-US" dirty="0"/>
          </a:p>
        </p:txBody>
      </p:sp>
      <p:sp>
        <p:nvSpPr>
          <p:cNvPr id="9" name="Slide Number Placeholder 8"/>
          <p:cNvSpPr>
            <a:spLocks noGrp="1"/>
          </p:cNvSpPr>
          <p:nvPr>
            <p:ph type="sldNum" sz="quarter" idx="12"/>
          </p:nvPr>
        </p:nvSpPr>
        <p:spPr/>
        <p:txBody>
          <a:bodyPr/>
          <a:lstStyle/>
          <a:p>
            <a:fld id="{3BF7CC27-9F36-4A34-9248-38030F6E9670}"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15th Workshop on "Software Engineering Education and Reverse Engineering", 23-30 August 2015, Bohinj, Slovenia</a:t>
            </a:r>
            <a:endParaRPr lang="en-US" dirty="0"/>
          </a:p>
        </p:txBody>
      </p:sp>
      <p:sp>
        <p:nvSpPr>
          <p:cNvPr id="5" name="Slide Number Placeholder 4"/>
          <p:cNvSpPr>
            <a:spLocks noGrp="1"/>
          </p:cNvSpPr>
          <p:nvPr>
            <p:ph type="sldNum" sz="quarter" idx="12"/>
          </p:nvPr>
        </p:nvSpPr>
        <p:spPr/>
        <p:txBody>
          <a:bodyPr/>
          <a:lstStyle/>
          <a:p>
            <a:fld id="{3BF7CC27-9F36-4A34-9248-38030F6E9670}"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smtClean="0"/>
              <a:t>15th Workshop on "Software Engineering Education and Reverse Engineering", 23-30 August 2015, Bohinj, Slovenia</a:t>
            </a:r>
            <a:endParaRPr lang="en-US" dirty="0"/>
          </a:p>
        </p:txBody>
      </p:sp>
      <p:sp>
        <p:nvSpPr>
          <p:cNvPr id="4" name="Slide Number Placeholder 3"/>
          <p:cNvSpPr>
            <a:spLocks noGrp="1"/>
          </p:cNvSpPr>
          <p:nvPr>
            <p:ph type="sldNum" sz="quarter" idx="12"/>
          </p:nvPr>
        </p:nvSpPr>
        <p:spPr/>
        <p:txBody>
          <a:bodyPr/>
          <a:lstStyle/>
          <a:p>
            <a:fld id="{3BF7CC27-9F36-4A34-9248-38030F6E967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ABA7C81-61B2-4E92-92F1-9BFC58F3A56C}" type="slidenum">
              <a:rPr lang="en-US"/>
              <a:pPr>
                <a:defRPr/>
              </a:pPr>
              <a:t>‹#›</a:t>
            </a:fld>
            <a:endParaRPr lang="en-US"/>
          </a:p>
        </p:txBody>
      </p:sp>
      <p:sp>
        <p:nvSpPr>
          <p:cNvPr id="5" name="Rezervirano mjesto podnožja 3"/>
          <p:cNvSpPr>
            <a:spLocks noGrp="1"/>
          </p:cNvSpPr>
          <p:nvPr userDrawn="1">
            <p:ph type="ftr" sz="quarter" idx="11"/>
          </p:nvPr>
        </p:nvSpPr>
        <p:spPr>
          <a:xfrm>
            <a:off x="0" y="6324600"/>
            <a:ext cx="8532440" cy="391013"/>
          </a:xfrm>
        </p:spPr>
        <p:txBody>
          <a:bodyPr/>
          <a:lstStyle/>
          <a:p>
            <a:r>
              <a:rPr lang="en-US" sz="1400" dirty="0" smtClean="0"/>
              <a:t>15th Workshop on "Software Engineering Education and Reverse Engineering", 23-30 Aug</a:t>
            </a:r>
            <a:r>
              <a:rPr lang="hr-HR" sz="1400" dirty="0" smtClean="0"/>
              <a:t>ust</a:t>
            </a:r>
            <a:r>
              <a:rPr lang="en-US" sz="1400" dirty="0" smtClean="0"/>
              <a:t> 2015, </a:t>
            </a:r>
            <a:r>
              <a:rPr lang="en-US" sz="1400" dirty="0" err="1" smtClean="0"/>
              <a:t>Bohinj</a:t>
            </a:r>
            <a:r>
              <a:rPr lang="en-US" sz="1400" dirty="0" smtClean="0"/>
              <a:t>, Slovenia</a:t>
            </a:r>
            <a:endParaRPr lang="hr-HR" sz="1400"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15th Workshop on "Software Engineering Education and Reverse Engineering", 23-30 August 2015, Bohinj, Slovenia</a:t>
            </a:r>
            <a:endParaRPr lang="en-US" dirty="0"/>
          </a:p>
        </p:txBody>
      </p:sp>
      <p:sp>
        <p:nvSpPr>
          <p:cNvPr id="7" name="Slide Number Placeholder 6"/>
          <p:cNvSpPr>
            <a:spLocks noGrp="1"/>
          </p:cNvSpPr>
          <p:nvPr>
            <p:ph type="sldNum" sz="quarter" idx="12"/>
          </p:nvPr>
        </p:nvSpPr>
        <p:spPr/>
        <p:txBody>
          <a:bodyPr/>
          <a:lstStyle/>
          <a:p>
            <a:fld id="{3BF7CC27-9F36-4A34-9248-38030F6E9670}" type="slidenum">
              <a:rPr lang="en-US" smtClean="0"/>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15th Workshop on "Software Engineering Education and Reverse Engineering", 23-30 August 2015, Bohinj, Slovenia</a:t>
            </a:r>
            <a:endParaRPr lang="en-US" dirty="0"/>
          </a:p>
        </p:txBody>
      </p:sp>
      <p:sp>
        <p:nvSpPr>
          <p:cNvPr id="7" name="Slide Number Placeholder 6"/>
          <p:cNvSpPr>
            <a:spLocks noGrp="1"/>
          </p:cNvSpPr>
          <p:nvPr>
            <p:ph type="sldNum" sz="quarter" idx="12"/>
          </p:nvPr>
        </p:nvSpPr>
        <p:spPr/>
        <p:txBody>
          <a:bodyPr/>
          <a:lstStyle/>
          <a:p>
            <a:fld id="{3BF7CC27-9F36-4A34-9248-38030F6E9670}"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15th Workshop on "Software Engineering Education and Reverse Engineering", 23-30 August 2015, Bohinj, Slovenia</a:t>
            </a:r>
            <a:endParaRPr lang="en-US" dirty="0"/>
          </a:p>
        </p:txBody>
      </p:sp>
      <p:sp>
        <p:nvSpPr>
          <p:cNvPr id="6" name="Slide Number Placeholder 5"/>
          <p:cNvSpPr>
            <a:spLocks noGrp="1"/>
          </p:cNvSpPr>
          <p:nvPr>
            <p:ph type="sldNum" sz="quarter" idx="12"/>
          </p:nvPr>
        </p:nvSpPr>
        <p:spPr/>
        <p:txBody>
          <a:bodyPr/>
          <a:lstStyle/>
          <a:p>
            <a:fld id="{3BF7CC27-9F36-4A34-9248-38030F6E9670}" type="slidenum">
              <a:rPr lang="en-US" smtClean="0"/>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15th Workshop on "Software Engineering Education and Reverse Engineering", 23-30 August 2015, Bohinj, Slovenia</a:t>
            </a:r>
            <a:endParaRPr lang="en-US" dirty="0"/>
          </a:p>
        </p:txBody>
      </p:sp>
      <p:sp>
        <p:nvSpPr>
          <p:cNvPr id="6" name="Slide Number Placeholder 5"/>
          <p:cNvSpPr>
            <a:spLocks noGrp="1"/>
          </p:cNvSpPr>
          <p:nvPr>
            <p:ph type="sldNum" sz="quarter" idx="12"/>
          </p:nvPr>
        </p:nvSpPr>
        <p:spPr/>
        <p:txBody>
          <a:bodyPr/>
          <a:lstStyle/>
          <a:p>
            <a:fld id="{3BF7CC27-9F36-4A34-9248-38030F6E967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4929187"/>
            <a:ext cx="5105400" cy="1362075"/>
          </a:xfrm>
        </p:spPr>
        <p:txBody>
          <a:bodyPr anchor="t"/>
          <a:lstStyle>
            <a:lvl1pPr algn="l">
              <a:defRPr sz="4000" b="1" cap="all">
                <a:solidFill>
                  <a:schemeClr val="tx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228600" y="3733800"/>
            <a:ext cx="5105400" cy="11953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15th Workshop on "Software Engineering Education and Reverse Engineering", 23-30 August 2015, Bohinj, Slovenia</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AC86579-A564-4283-A7B4-9A9BCC825DFF}"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798637"/>
            <a:ext cx="4267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98637"/>
            <a:ext cx="4267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15th Workshop on "Software Engineering Education and Reverse Engineering", 23-30 August 2015, Bohinj, Slovenia</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860404A-64B2-41B6-86BB-776EEBBAA5A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28600" y="1733550"/>
            <a:ext cx="42687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8600" y="2373312"/>
            <a:ext cx="42687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733550"/>
            <a:ext cx="42703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73312"/>
            <a:ext cx="42703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15th Workshop on "Software Engineering Education and Reverse Engineering", 23-30 August 2015, Bohinj, Slovenia</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C8534EFF-8729-475C-9772-F5D26CE1B2D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15th Workshop on "Software Engineering Education and Reverse Engineering", 23-30 August 2015, Bohinj, Slovenia</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7186AC82-7B02-44D1-95F9-5AB7E73F573A}"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15th Workshop on "Software Engineering Education and Reverse Engineering", 23-30 August 2015, Bohinj, Slovenia</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F279761E-7536-4C3E-B6FD-F8AC23AFEE0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00" y="86958"/>
            <a:ext cx="32369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1371600"/>
            <a:ext cx="3968750" cy="490907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28600" y="1371600"/>
            <a:ext cx="3236913" cy="491360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15th Workshop on "Software Engineering Education and Reverse Engineering", 23-30 August 2015, Bohinj, Slovenia</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4B47D7D-D5B8-4B21-AEA4-E852218206D8}"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4800600"/>
            <a:ext cx="5486400" cy="566738"/>
          </a:xfrm>
        </p:spPr>
        <p:txBody>
          <a:bodyPr anchor="b"/>
          <a:lstStyle>
            <a:lvl1pPr algn="l">
              <a:defRPr sz="2000" b="1">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143000"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143000"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15th Workshop on "Software Engineering Education and Reverse Engineering", 23-30 August 2015, Bohinj, Slovenia</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F95CC03-E476-46B2-833A-6D0CB803EF5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76200"/>
            <a:ext cx="72390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68611" name="Text Placeholder 2"/>
          <p:cNvSpPr>
            <a:spLocks noGrp="1"/>
          </p:cNvSpPr>
          <p:nvPr>
            <p:ph type="body" idx="1"/>
          </p:nvPr>
        </p:nvSpPr>
        <p:spPr bwMode="auto">
          <a:xfrm>
            <a:off x="228600" y="1403350"/>
            <a:ext cx="86868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214313"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smtClean="0"/>
              <a:t>15th Workshop on "Software Engineering Education and Reverse Engineering", 23-30 August 2015, Bohinj, Slovenia</a:t>
            </a:r>
            <a:endParaRPr lang="en-US" dirty="0"/>
          </a:p>
        </p:txBody>
      </p:sp>
      <p:sp>
        <p:nvSpPr>
          <p:cNvPr id="6" name="Slide Number Placeholder 5"/>
          <p:cNvSpPr>
            <a:spLocks noGrp="1"/>
          </p:cNvSpPr>
          <p:nvPr>
            <p:ph type="sldNum" sz="quarter" idx="4"/>
          </p:nvPr>
        </p:nvSpPr>
        <p:spPr>
          <a:xfrm>
            <a:off x="6773863"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FB538823-76C9-47A9-A005-CC32A353E75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61"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62" r:id="rId12"/>
  </p:sldLayoutIdLst>
  <p:timing>
    <p:tnLst>
      <p:par>
        <p:cTn id="1" dur="indefinite" restart="never" nodeType="tmRoot"/>
      </p:par>
    </p:tnLst>
  </p:timing>
  <p:hf hdr="0" dt="0"/>
  <p:txStyles>
    <p:titleStyle>
      <a:lvl1pPr algn="l" rtl="0" fontAlgn="base">
        <a:spcBef>
          <a:spcPct val="0"/>
        </a:spcBef>
        <a:spcAft>
          <a:spcPct val="0"/>
        </a:spcAft>
        <a:defRPr sz="4400" b="1" kern="1200">
          <a:solidFill>
            <a:schemeClr val="bg1"/>
          </a:solidFill>
          <a:effectLst>
            <a:outerShdw blurRad="38100" dist="38100" dir="2700000" algn="tl">
              <a:srgbClr val="000000">
                <a:alpha val="43137"/>
              </a:srgbClr>
            </a:outerShdw>
            <a:reflection blurRad="6350" stA="55000" endA="300" endPos="45500" dir="5400000" sy="-100000" algn="bl" rotWithShape="0"/>
          </a:effectLst>
          <a:latin typeface="+mj-lt"/>
          <a:ea typeface="+mj-ea"/>
          <a:cs typeface="+mj-cs"/>
        </a:defRPr>
      </a:lvl1pPr>
      <a:lvl2pPr algn="l" rtl="0" fontAlgn="base">
        <a:spcBef>
          <a:spcPct val="0"/>
        </a:spcBef>
        <a:spcAft>
          <a:spcPct val="0"/>
        </a:spcAft>
        <a:defRPr sz="4400" b="1">
          <a:solidFill>
            <a:schemeClr val="bg1"/>
          </a:solidFill>
          <a:latin typeface="Calibri" pitchFamily="34" charset="0"/>
        </a:defRPr>
      </a:lvl2pPr>
      <a:lvl3pPr algn="l" rtl="0" fontAlgn="base">
        <a:spcBef>
          <a:spcPct val="0"/>
        </a:spcBef>
        <a:spcAft>
          <a:spcPct val="0"/>
        </a:spcAft>
        <a:defRPr sz="4400" b="1">
          <a:solidFill>
            <a:schemeClr val="bg1"/>
          </a:solidFill>
          <a:latin typeface="Calibri" pitchFamily="34" charset="0"/>
        </a:defRPr>
      </a:lvl3pPr>
      <a:lvl4pPr algn="l" rtl="0" fontAlgn="base">
        <a:spcBef>
          <a:spcPct val="0"/>
        </a:spcBef>
        <a:spcAft>
          <a:spcPct val="0"/>
        </a:spcAft>
        <a:defRPr sz="4400" b="1">
          <a:solidFill>
            <a:schemeClr val="bg1"/>
          </a:solidFill>
          <a:latin typeface="Calibri" pitchFamily="34" charset="0"/>
        </a:defRPr>
      </a:lvl4pPr>
      <a:lvl5pPr algn="l" rtl="0" fontAlgn="base">
        <a:spcBef>
          <a:spcPct val="0"/>
        </a:spcBef>
        <a:spcAft>
          <a:spcPct val="0"/>
        </a:spcAft>
        <a:defRPr sz="4400" b="1">
          <a:solidFill>
            <a:schemeClr val="bg1"/>
          </a:solidFill>
          <a:latin typeface="Calibri" pitchFamily="34" charset="0"/>
        </a:defRPr>
      </a:lvl5pPr>
      <a:lvl6pPr marL="457200" algn="l" rtl="0" fontAlgn="base">
        <a:spcBef>
          <a:spcPct val="0"/>
        </a:spcBef>
        <a:spcAft>
          <a:spcPct val="0"/>
        </a:spcAft>
        <a:defRPr sz="4400" b="1">
          <a:solidFill>
            <a:schemeClr val="bg1"/>
          </a:solidFill>
          <a:latin typeface="Calibri" pitchFamily="34" charset="0"/>
        </a:defRPr>
      </a:lvl6pPr>
      <a:lvl7pPr marL="914400" algn="l" rtl="0" fontAlgn="base">
        <a:spcBef>
          <a:spcPct val="0"/>
        </a:spcBef>
        <a:spcAft>
          <a:spcPct val="0"/>
        </a:spcAft>
        <a:defRPr sz="4400" b="1">
          <a:solidFill>
            <a:schemeClr val="bg1"/>
          </a:solidFill>
          <a:latin typeface="Calibri" pitchFamily="34" charset="0"/>
        </a:defRPr>
      </a:lvl7pPr>
      <a:lvl8pPr marL="1371600" algn="l" rtl="0" fontAlgn="base">
        <a:spcBef>
          <a:spcPct val="0"/>
        </a:spcBef>
        <a:spcAft>
          <a:spcPct val="0"/>
        </a:spcAft>
        <a:defRPr sz="4400" b="1">
          <a:solidFill>
            <a:schemeClr val="bg1"/>
          </a:solidFill>
          <a:latin typeface="Calibri" pitchFamily="34" charset="0"/>
        </a:defRPr>
      </a:lvl8pPr>
      <a:lvl9pPr marL="1828800" algn="l" rtl="0" fontAlgn="base">
        <a:spcBef>
          <a:spcPct val="0"/>
        </a:spcBef>
        <a:spcAft>
          <a:spcPct val="0"/>
        </a:spcAft>
        <a:defRPr sz="4400" b="1">
          <a:solidFill>
            <a:schemeClr val="bg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15th Workshop on "Software Engineering Education and Reverse Engineering", 23-30 August 2015, Bohinj, Slovenia</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F7CC27-9F36-4A34-9248-38030F6E96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fetch.ecs.uni-ruse.bg/?cmd=gsInde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goo.gl/EkH9Ch" TargetMode="External"/><Relationship Id="rId2" Type="http://schemas.openxmlformats.org/officeDocument/2006/relationships/hyperlink" Target="http://goo.gl/fsNbHS" TargetMode="Externa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hyperlink" Target="http://goo.gl/sfjF2x"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657600"/>
            <a:ext cx="8686800" cy="1371600"/>
          </a:xfrm>
        </p:spPr>
        <p:txBody>
          <a:bodyPr rtlCol="0">
            <a:noAutofit/>
          </a:bodyPr>
          <a:lstStyle/>
          <a:p>
            <a:pPr algn="ctr"/>
            <a:r>
              <a:rPr lang="en-US" sz="3600" dirty="0" smtClean="0"/>
              <a:t>E-Learning and MOOCs: </a:t>
            </a:r>
          </a:p>
          <a:p>
            <a:pPr algn="ctr"/>
            <a:r>
              <a:rPr lang="en-US" sz="3600" dirty="0" smtClean="0"/>
              <a:t>a Short Investigation in the Context of the FETCH European Thematic Network  </a:t>
            </a:r>
            <a:endParaRPr lang="en-US" sz="3600" dirty="0"/>
          </a:p>
        </p:txBody>
      </p:sp>
      <p:cxnSp>
        <p:nvCxnSpPr>
          <p:cNvPr id="6" name="Straight Connector 5"/>
          <p:cNvCxnSpPr/>
          <p:nvPr/>
        </p:nvCxnSpPr>
        <p:spPr>
          <a:xfrm>
            <a:off x="381000" y="6400800"/>
            <a:ext cx="8499475" cy="0"/>
          </a:xfrm>
          <a:prstGeom prst="line">
            <a:avLst/>
          </a:prstGeom>
        </p:spPr>
        <p:style>
          <a:lnRef idx="1">
            <a:schemeClr val="accent1"/>
          </a:lnRef>
          <a:fillRef idx="0">
            <a:schemeClr val="accent1"/>
          </a:fillRef>
          <a:effectRef idx="0">
            <a:schemeClr val="accent1"/>
          </a:effectRef>
          <a:fontRef idx="minor">
            <a:schemeClr val="tx1"/>
          </a:fontRef>
        </p:style>
      </p:cxnSp>
      <p:sp>
        <p:nvSpPr>
          <p:cNvPr id="20481" name="Rectangle 1"/>
          <p:cNvSpPr>
            <a:spLocks noChangeArrowheads="1"/>
          </p:cNvSpPr>
          <p:nvPr/>
        </p:nvSpPr>
        <p:spPr bwMode="auto">
          <a:xfrm>
            <a:off x="0" y="721042"/>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en-US" sz="2400" dirty="0" smtClean="0">
              <a:solidFill>
                <a:schemeClr val="bg1"/>
              </a:solidFill>
              <a:latin typeface="+mj-lt"/>
            </a:endParaRPr>
          </a:p>
          <a:p>
            <a:pPr algn="ctr"/>
            <a:endParaRPr lang="en-US" sz="2400" dirty="0">
              <a:solidFill>
                <a:schemeClr val="bg1"/>
              </a:solidFill>
              <a:latin typeface="+mj-lt"/>
            </a:endParaRPr>
          </a:p>
        </p:txBody>
      </p:sp>
      <p:sp>
        <p:nvSpPr>
          <p:cNvPr id="20482" name="Rectangle 2"/>
          <p:cNvSpPr>
            <a:spLocks noChangeArrowheads="1"/>
          </p:cNvSpPr>
          <p:nvPr/>
        </p:nvSpPr>
        <p:spPr bwMode="auto">
          <a:xfrm>
            <a:off x="0" y="5105401"/>
            <a:ext cx="8991600" cy="18774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sz="1400" dirty="0" smtClean="0"/>
          </a:p>
          <a:p>
            <a:endParaRPr lang="en-US" sz="1400" dirty="0" smtClean="0"/>
          </a:p>
          <a:p>
            <a:pPr marL="538163" indent="-538163"/>
            <a:r>
              <a:rPr lang="en-US" dirty="0" smtClean="0"/>
              <a:t>         </a:t>
            </a:r>
            <a:r>
              <a:rPr lang="en-US" dirty="0" err="1" smtClean="0"/>
              <a:t>Betim</a:t>
            </a:r>
            <a:r>
              <a:rPr lang="en-US" dirty="0" smtClean="0"/>
              <a:t> </a:t>
            </a:r>
            <a:r>
              <a:rPr lang="sq-AL" dirty="0" smtClean="0"/>
              <a:t>Ç</a:t>
            </a:r>
            <a:r>
              <a:rPr lang="en-US" dirty="0" smtClean="0"/>
              <a:t>I</a:t>
            </a:r>
            <a:r>
              <a:rPr lang="sq-AL" dirty="0" smtClean="0"/>
              <a:t>Ç</a:t>
            </a:r>
            <a:r>
              <a:rPr lang="en-US" dirty="0" smtClean="0"/>
              <a:t>O, (b.cico@seeu.edu.mk) </a:t>
            </a:r>
            <a:r>
              <a:rPr lang="en-US" sz="1400" i="1" dirty="0" smtClean="0"/>
              <a:t>South East European University</a:t>
            </a:r>
            <a:r>
              <a:rPr lang="en-US" sz="1400" b="1" dirty="0" smtClean="0"/>
              <a:t> </a:t>
            </a:r>
            <a:r>
              <a:rPr lang="en-US" sz="1400" dirty="0" smtClean="0"/>
              <a:t>(Republic of Macedonia)            </a:t>
            </a:r>
            <a:r>
              <a:rPr lang="en-US" dirty="0" smtClean="0"/>
              <a:t>Marco PORTA,(marco.porta@unipv.it)</a:t>
            </a:r>
            <a:r>
              <a:rPr lang="en-US" i="1" dirty="0" smtClean="0"/>
              <a:t> </a:t>
            </a:r>
            <a:r>
              <a:rPr lang="en-US" sz="1400" i="1" dirty="0" smtClean="0"/>
              <a:t>University of Pavia</a:t>
            </a:r>
            <a:r>
              <a:rPr lang="en-US" sz="1400" dirty="0" smtClean="0"/>
              <a:t> (Italy)</a:t>
            </a:r>
          </a:p>
          <a:p>
            <a:pPr algn="ctr"/>
            <a:endParaRPr lang="en-US" dirty="0" smtClean="0"/>
          </a:p>
          <a:p>
            <a:pPr algn="ctr"/>
            <a:endParaRPr lang="en-US" dirty="0" smtClean="0"/>
          </a:p>
          <a:p>
            <a:pPr marL="0" marR="0" lvl="0" indent="0" algn="ctr" defTabSz="914400" rtl="0" eaLnBrk="0" fontAlgn="base" latinLnBrk="0" hangingPunct="0">
              <a:lnSpc>
                <a:spcPct val="100000"/>
              </a:lnSpc>
              <a:spcBef>
                <a:spcPct val="0"/>
              </a:spcBef>
              <a:spcAft>
                <a:spcPct val="0"/>
              </a:spcAft>
              <a:buClrTx/>
              <a:buSzTx/>
              <a:buFontTx/>
              <a:buNone/>
              <a:tabLst>
                <a:tab pos="3060700" algn="l"/>
              </a:tabLst>
            </a:pPr>
            <a:r>
              <a:rPr kumimoji="0" lang="sq-AL" sz="1600" b="1" i="0" u="none" strike="noStrike" cap="none" normalizeH="0" baseline="0" dirty="0" smtClean="0">
                <a:ln>
                  <a:noFill/>
                </a:ln>
                <a:solidFill>
                  <a:schemeClr val="tx2">
                    <a:lumMod val="50000"/>
                  </a:schemeClr>
                </a:solidFill>
                <a:effectLst/>
                <a:latin typeface="Calibri" pitchFamily="34" charset="0"/>
                <a:ea typeface="Calibri" pitchFamily="34" charset="0"/>
                <a:cs typeface="Times New Roman" pitchFamily="18" charset="0"/>
              </a:rPr>
              <a:t>			</a:t>
            </a:r>
            <a:endParaRPr kumimoji="0" lang="sq-AL" sz="1600" b="1" i="0" u="none" strike="noStrike" cap="none" normalizeH="0" baseline="0" dirty="0" smtClean="0">
              <a:ln>
                <a:noFill/>
              </a:ln>
              <a:solidFill>
                <a:schemeClr val="tx2">
                  <a:lumMod val="50000"/>
                </a:schemeClr>
              </a:solidFill>
              <a:effectLst/>
              <a:latin typeface="Arial" pitchFamily="34" charset="0"/>
              <a:cs typeface="Arial" pitchFamily="34" charset="0"/>
            </a:endParaRPr>
          </a:p>
        </p:txBody>
      </p:sp>
      <p:pic>
        <p:nvPicPr>
          <p:cNvPr id="1026" name="Picture 2"/>
          <p:cNvPicPr>
            <a:picLocks noChangeAspect="1" noChangeArrowheads="1"/>
          </p:cNvPicPr>
          <p:nvPr/>
        </p:nvPicPr>
        <p:blipFill>
          <a:blip r:embed="rId3"/>
          <a:srcRect/>
          <a:stretch>
            <a:fillRect/>
          </a:stretch>
        </p:blipFill>
        <p:spPr bwMode="auto">
          <a:xfrm>
            <a:off x="0" y="609600"/>
            <a:ext cx="9144000" cy="1371600"/>
          </a:xfrm>
          <a:prstGeom prst="rect">
            <a:avLst/>
          </a:prstGeom>
          <a:noFill/>
          <a:ln w="9525">
            <a:noFill/>
            <a:miter lim="800000"/>
            <a:headEnd/>
            <a:tailEnd/>
          </a:ln>
          <a:effectLst/>
        </p:spPr>
      </p:pic>
      <p:sp>
        <p:nvSpPr>
          <p:cNvPr id="9" name="Rectangle 2"/>
          <p:cNvSpPr>
            <a:spLocks noChangeArrowheads="1"/>
          </p:cNvSpPr>
          <p:nvPr/>
        </p:nvSpPr>
        <p:spPr bwMode="auto">
          <a:xfrm>
            <a:off x="152400" y="6019800"/>
            <a:ext cx="8991600" cy="9848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sz="1400" dirty="0" smtClean="0"/>
          </a:p>
          <a:p>
            <a:endParaRPr lang="en-US" sz="1400" dirty="0" smtClean="0"/>
          </a:p>
          <a:p>
            <a:pPr algn="ctr"/>
            <a:endParaRPr lang="en-US" sz="1400" b="1" dirty="0" smtClean="0"/>
          </a:p>
          <a:p>
            <a:pPr marL="0" marR="0" lvl="0" indent="0" algn="ctr" defTabSz="914400" rtl="0" eaLnBrk="0" fontAlgn="base" latinLnBrk="0" hangingPunct="0">
              <a:lnSpc>
                <a:spcPct val="100000"/>
              </a:lnSpc>
              <a:spcBef>
                <a:spcPct val="0"/>
              </a:spcBef>
              <a:spcAft>
                <a:spcPct val="0"/>
              </a:spcAft>
              <a:buClrTx/>
              <a:buSzTx/>
              <a:buFontTx/>
              <a:buNone/>
              <a:tabLst>
                <a:tab pos="3060700" algn="l"/>
              </a:tabLst>
            </a:pPr>
            <a:r>
              <a:rPr kumimoji="0" lang="sq-AL" sz="1600" b="1" i="0" u="none" strike="noStrike" cap="none" normalizeH="0" baseline="0" dirty="0" smtClean="0">
                <a:ln>
                  <a:noFill/>
                </a:ln>
                <a:solidFill>
                  <a:schemeClr val="tx2">
                    <a:lumMod val="50000"/>
                  </a:schemeClr>
                </a:solidFill>
                <a:effectLst/>
                <a:latin typeface="Calibri" pitchFamily="34" charset="0"/>
                <a:ea typeface="Calibri" pitchFamily="34" charset="0"/>
                <a:cs typeface="Times New Roman" pitchFamily="18" charset="0"/>
              </a:rPr>
              <a:t>			</a:t>
            </a:r>
            <a:endParaRPr kumimoji="0" lang="sq-AL" sz="1600" b="1" i="0" u="none" strike="noStrike" cap="none" normalizeH="0" baseline="0" dirty="0" smtClean="0">
              <a:ln>
                <a:noFill/>
              </a:ln>
              <a:solidFill>
                <a:schemeClr val="tx2">
                  <a:lumMod val="50000"/>
                </a:schemeClr>
              </a:solidFill>
              <a:effectLst/>
              <a:latin typeface="Arial" pitchFamily="34" charset="0"/>
              <a:cs typeface="Arial" pitchFamily="34" charset="0"/>
            </a:endParaRPr>
          </a:p>
        </p:txBody>
      </p:sp>
      <p:sp>
        <p:nvSpPr>
          <p:cNvPr id="11" name="Slide Number Placeholder 10"/>
          <p:cNvSpPr>
            <a:spLocks noGrp="1"/>
          </p:cNvSpPr>
          <p:nvPr>
            <p:ph type="sldNum" sz="quarter" idx="11"/>
          </p:nvPr>
        </p:nvSpPr>
        <p:spPr/>
        <p:txBody>
          <a:bodyPr/>
          <a:lstStyle/>
          <a:p>
            <a:pPr>
              <a:defRPr/>
            </a:pPr>
            <a:fld id="{FB538823-76C9-47A9-A005-CC32A353E758}" type="slidenum">
              <a:rPr lang="en-US" smtClean="0"/>
              <a:pPr>
                <a:defRPr/>
              </a:pPr>
              <a:t>1</a:t>
            </a:fld>
            <a:endParaRPr lang="en-US"/>
          </a:p>
        </p:txBody>
      </p:sp>
      <p:sp>
        <p:nvSpPr>
          <p:cNvPr id="12" name="Footer Placeholder 11"/>
          <p:cNvSpPr>
            <a:spLocks noGrp="1"/>
          </p:cNvSpPr>
          <p:nvPr>
            <p:ph type="ftr" sz="quarter" idx="12"/>
          </p:nvPr>
        </p:nvSpPr>
        <p:spPr>
          <a:xfrm>
            <a:off x="304800" y="6356350"/>
            <a:ext cx="8382000" cy="365125"/>
          </a:xfrm>
        </p:spPr>
        <p:txBody>
          <a:bodyPr/>
          <a:lstStyle/>
          <a:p>
            <a:pPr>
              <a:defRPr/>
            </a:pPr>
            <a:r>
              <a:rPr lang="en-US" dirty="0" smtClean="0"/>
              <a:t>15th Workshop on "Software Engineering Education and Reverse Engineering", 23-30 August 2015, </a:t>
            </a:r>
            <a:r>
              <a:rPr lang="en-US" dirty="0" err="1" smtClean="0"/>
              <a:t>Bohinj</a:t>
            </a:r>
            <a:r>
              <a:rPr lang="en-US" dirty="0" smtClean="0"/>
              <a:t>, Slovenia</a:t>
            </a:r>
            <a:endParaRPr lang="en-US" dirty="0"/>
          </a:p>
        </p:txBody>
      </p:sp>
      <p:pic>
        <p:nvPicPr>
          <p:cNvPr id="15" name="Picture 5"/>
          <p:cNvPicPr>
            <a:picLocks noChangeAspect="1" noChangeArrowheads="1"/>
          </p:cNvPicPr>
          <p:nvPr/>
        </p:nvPicPr>
        <p:blipFill>
          <a:blip r:embed="rId4" cstate="print"/>
          <a:srcRect/>
          <a:stretch>
            <a:fillRect/>
          </a:stretch>
        </p:blipFill>
        <p:spPr bwMode="auto">
          <a:xfrm>
            <a:off x="6858000" y="1981200"/>
            <a:ext cx="2286000" cy="196425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7467600" cy="1143000"/>
          </a:xfrm>
        </p:spPr>
        <p:txBody>
          <a:bodyPr>
            <a:normAutofit fontScale="90000"/>
          </a:bodyPr>
          <a:lstStyle/>
          <a:p>
            <a:r>
              <a:rPr lang="en-US" sz="4000" dirty="0" smtClean="0"/>
              <a:t>QUESTIONNAIRES</a:t>
            </a:r>
            <a:br>
              <a:rPr lang="en-US" sz="4000" dirty="0" smtClean="0"/>
            </a:br>
            <a:r>
              <a:rPr lang="en-US" sz="4000" dirty="0" smtClean="0"/>
              <a:t> AND RESPONSES </a:t>
            </a:r>
          </a:p>
        </p:txBody>
      </p:sp>
      <p:sp>
        <p:nvSpPr>
          <p:cNvPr id="3" name="Content Placeholder 2"/>
          <p:cNvSpPr>
            <a:spLocks noGrp="1"/>
          </p:cNvSpPr>
          <p:nvPr>
            <p:ph idx="1"/>
          </p:nvPr>
        </p:nvSpPr>
        <p:spPr>
          <a:xfrm>
            <a:off x="152400" y="1403350"/>
            <a:ext cx="8839200" cy="4997450"/>
          </a:xfrm>
        </p:spPr>
        <p:txBody>
          <a:bodyPr/>
          <a:lstStyle/>
          <a:p>
            <a:pPr marL="0" indent="0">
              <a:buNone/>
            </a:pPr>
            <a:r>
              <a:rPr lang="en-US" dirty="0" smtClean="0"/>
              <a:t>Professors: </a:t>
            </a:r>
            <a:r>
              <a:rPr lang="en-GB" dirty="0" smtClean="0"/>
              <a:t> </a:t>
            </a:r>
          </a:p>
          <a:p>
            <a:pPr marL="400050" lvl="1" indent="0">
              <a:spcBef>
                <a:spcPts val="0"/>
              </a:spcBef>
            </a:pPr>
            <a:r>
              <a:rPr lang="en-US" dirty="0" smtClean="0"/>
              <a:t> 95 responses from 18 countries</a:t>
            </a:r>
          </a:p>
          <a:p>
            <a:pPr marL="400050" lvl="1" indent="0">
              <a:spcBef>
                <a:spcPts val="0"/>
              </a:spcBef>
            </a:pPr>
            <a:r>
              <a:rPr lang="en-US" dirty="0" smtClean="0"/>
              <a:t> almost all public universities or higher education organizations</a:t>
            </a:r>
          </a:p>
          <a:p>
            <a:pPr marL="400050" lvl="1" indent="0">
              <a:spcBef>
                <a:spcPts val="0"/>
              </a:spcBef>
            </a:pPr>
            <a:r>
              <a:rPr lang="en-US" dirty="0" smtClean="0"/>
              <a:t> MOOCs offered by very few respondents’ institutions (10)</a:t>
            </a:r>
          </a:p>
          <a:p>
            <a:pPr marL="0" indent="0">
              <a:spcBef>
                <a:spcPts val="1200"/>
              </a:spcBef>
            </a:pPr>
            <a:r>
              <a:rPr lang="en-US" dirty="0" smtClean="0"/>
              <a:t> Alumni</a:t>
            </a:r>
          </a:p>
          <a:p>
            <a:pPr marL="400050" lvl="1" indent="0">
              <a:spcBef>
                <a:spcPts val="600"/>
              </a:spcBef>
            </a:pPr>
            <a:r>
              <a:rPr lang="en-US" dirty="0" smtClean="0"/>
              <a:t> 69 responses from 15 countries</a:t>
            </a:r>
          </a:p>
          <a:p>
            <a:pPr marL="0" indent="0">
              <a:spcBef>
                <a:spcPts val="1200"/>
              </a:spcBef>
            </a:pPr>
            <a:r>
              <a:rPr lang="en-US" dirty="0" smtClean="0"/>
              <a:t> Industry representatives</a:t>
            </a:r>
          </a:p>
          <a:p>
            <a:pPr marL="400050" lvl="1" indent="0">
              <a:spcBef>
                <a:spcPts val="600"/>
              </a:spcBef>
            </a:pPr>
            <a:r>
              <a:rPr lang="en-US" dirty="0" smtClean="0"/>
              <a:t> 35 responses from 13 countries</a:t>
            </a:r>
          </a:p>
        </p:txBody>
      </p:sp>
      <p:pic>
        <p:nvPicPr>
          <p:cNvPr id="6" name="Picture 2"/>
          <p:cNvPicPr>
            <a:picLocks noChangeAspect="1" noChangeArrowheads="1"/>
          </p:cNvPicPr>
          <p:nvPr/>
        </p:nvPicPr>
        <p:blipFill>
          <a:blip r:embed="rId2"/>
          <a:srcRect/>
          <a:stretch>
            <a:fillRect/>
          </a:stretch>
        </p:blipFill>
        <p:spPr bwMode="auto">
          <a:xfrm>
            <a:off x="4648200" y="304800"/>
            <a:ext cx="4343400" cy="762000"/>
          </a:xfrm>
          <a:prstGeom prst="rect">
            <a:avLst/>
          </a:prstGeom>
          <a:noFill/>
          <a:ln w="9525">
            <a:noFill/>
            <a:miter lim="800000"/>
            <a:headEnd/>
            <a:tailEnd/>
          </a:ln>
          <a:effectLst/>
        </p:spPr>
      </p:pic>
      <p:sp>
        <p:nvSpPr>
          <p:cNvPr id="8" name="Footer Placeholder 7"/>
          <p:cNvSpPr>
            <a:spLocks noGrp="1"/>
          </p:cNvSpPr>
          <p:nvPr>
            <p:ph type="ftr" sz="quarter" idx="11"/>
          </p:nvPr>
        </p:nvSpPr>
        <p:spPr/>
        <p:txBody>
          <a:bodyPr/>
          <a:lstStyle/>
          <a:p>
            <a:r>
              <a:rPr lang="en-US" sz="1400" smtClean="0"/>
              <a:t>15th Workshop on "Software Engineering Education and Reverse Engineering", 23-30 Aug</a:t>
            </a:r>
            <a:r>
              <a:rPr lang="hr-HR" sz="1400" smtClean="0"/>
              <a:t>ust</a:t>
            </a:r>
            <a:r>
              <a:rPr lang="en-US" sz="1400" smtClean="0"/>
              <a:t> 2015, Bohinj, Slovenia</a:t>
            </a:r>
            <a:endParaRPr lang="hr-HR" sz="1400" dirty="0"/>
          </a:p>
        </p:txBody>
      </p:sp>
      <p:sp>
        <p:nvSpPr>
          <p:cNvPr id="9" name="Slide Number Placeholder 8"/>
          <p:cNvSpPr>
            <a:spLocks noGrp="1"/>
          </p:cNvSpPr>
          <p:nvPr>
            <p:ph type="sldNum" sz="quarter" idx="12"/>
          </p:nvPr>
        </p:nvSpPr>
        <p:spPr/>
        <p:txBody>
          <a:bodyPr/>
          <a:lstStyle/>
          <a:p>
            <a:pPr>
              <a:defRPr/>
            </a:pPr>
            <a:fld id="{BABA7C81-61B2-4E92-92F1-9BFC58F3A56C}"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403350"/>
            <a:ext cx="8991600" cy="4997450"/>
          </a:xfrm>
        </p:spPr>
        <p:txBody>
          <a:bodyPr/>
          <a:lstStyle/>
          <a:p>
            <a:pPr marL="0" indent="0">
              <a:buNone/>
            </a:pPr>
            <a:r>
              <a:rPr lang="en-US" dirty="0" smtClean="0"/>
              <a:t>Professors, alumni and industry representatives all largely agree that e-learning:</a:t>
            </a:r>
          </a:p>
          <a:p>
            <a:pPr marL="400050" lvl="1" indent="0"/>
            <a:r>
              <a:rPr lang="en-US" dirty="0" smtClean="0"/>
              <a:t> is useful for both bachelor's and master's programs</a:t>
            </a:r>
          </a:p>
          <a:p>
            <a:pPr marL="400050" lvl="1" indent="0"/>
            <a:r>
              <a:rPr lang="en-US" dirty="0" smtClean="0"/>
              <a:t> is useful for PhD programs, although a little less markedly</a:t>
            </a:r>
          </a:p>
          <a:p>
            <a:pPr marL="400050" lvl="1" indent="0"/>
            <a:r>
              <a:rPr lang="en-US" dirty="0" smtClean="0"/>
              <a:t> should not be used as the only teaching modality  (it should be combined with "traditional" learning)</a:t>
            </a:r>
          </a:p>
          <a:p>
            <a:pPr marL="0" indent="0">
              <a:spcBef>
                <a:spcPts val="1800"/>
              </a:spcBef>
              <a:buNone/>
            </a:pPr>
            <a:r>
              <a:rPr lang="en-US" sz="2800" dirty="0" smtClean="0">
                <a:solidFill>
                  <a:srgbClr val="FF0000"/>
                </a:solidFill>
              </a:rPr>
              <a:t>Respondents were asked to rate, in a scale from 0 to 4, the benefit levels of some features of e-learning</a:t>
            </a:r>
          </a:p>
        </p:txBody>
      </p:sp>
      <p:pic>
        <p:nvPicPr>
          <p:cNvPr id="6" name="Picture 2"/>
          <p:cNvPicPr>
            <a:picLocks noChangeAspect="1" noChangeArrowheads="1"/>
          </p:cNvPicPr>
          <p:nvPr/>
        </p:nvPicPr>
        <p:blipFill>
          <a:blip r:embed="rId2"/>
          <a:srcRect/>
          <a:stretch>
            <a:fillRect/>
          </a:stretch>
        </p:blipFill>
        <p:spPr bwMode="auto">
          <a:xfrm>
            <a:off x="4648200" y="152400"/>
            <a:ext cx="4495800" cy="990600"/>
          </a:xfrm>
          <a:prstGeom prst="rect">
            <a:avLst/>
          </a:prstGeom>
          <a:noFill/>
          <a:ln w="9525">
            <a:noFill/>
            <a:miter lim="800000"/>
            <a:headEnd/>
            <a:tailEnd/>
          </a:ln>
          <a:effectLst/>
        </p:spPr>
      </p:pic>
      <p:sp>
        <p:nvSpPr>
          <p:cNvPr id="8" name="Footer Placeholder 7"/>
          <p:cNvSpPr>
            <a:spLocks noGrp="1"/>
          </p:cNvSpPr>
          <p:nvPr>
            <p:ph type="ftr" sz="quarter" idx="11"/>
          </p:nvPr>
        </p:nvSpPr>
        <p:spPr/>
        <p:txBody>
          <a:bodyPr/>
          <a:lstStyle/>
          <a:p>
            <a:r>
              <a:rPr lang="en-US" sz="1400" smtClean="0"/>
              <a:t>15th Workshop on "Software Engineering Education and Reverse Engineering", 23-30 Aug</a:t>
            </a:r>
            <a:r>
              <a:rPr lang="hr-HR" sz="1400" smtClean="0"/>
              <a:t>ust</a:t>
            </a:r>
            <a:r>
              <a:rPr lang="en-US" sz="1400" smtClean="0"/>
              <a:t> 2015, Bohinj, Slovenia</a:t>
            </a:r>
            <a:endParaRPr lang="hr-HR" sz="1400" dirty="0"/>
          </a:p>
        </p:txBody>
      </p:sp>
      <p:sp>
        <p:nvSpPr>
          <p:cNvPr id="9" name="Slide Number Placeholder 8"/>
          <p:cNvSpPr>
            <a:spLocks noGrp="1"/>
          </p:cNvSpPr>
          <p:nvPr>
            <p:ph type="sldNum" sz="quarter" idx="12"/>
          </p:nvPr>
        </p:nvSpPr>
        <p:spPr/>
        <p:txBody>
          <a:bodyPr/>
          <a:lstStyle/>
          <a:p>
            <a:pPr>
              <a:defRPr/>
            </a:pPr>
            <a:fld id="{BABA7C81-61B2-4E92-92F1-9BFC58F3A56C}" type="slidenum">
              <a:rPr lang="en-US" smtClean="0"/>
              <a:pPr>
                <a:defRPr/>
              </a:pPr>
              <a:t>11</a:t>
            </a:fld>
            <a:endParaRPr lang="en-US"/>
          </a:p>
        </p:txBody>
      </p:sp>
      <p:sp>
        <p:nvSpPr>
          <p:cNvPr id="11" name="Title 1"/>
          <p:cNvSpPr>
            <a:spLocks noGrp="1"/>
          </p:cNvSpPr>
          <p:nvPr>
            <p:ph type="title"/>
          </p:nvPr>
        </p:nvSpPr>
        <p:spPr>
          <a:xfrm>
            <a:off x="228600" y="76200"/>
            <a:ext cx="4419600" cy="1295400"/>
          </a:xfrm>
        </p:spPr>
        <p:txBody>
          <a:bodyPr>
            <a:normAutofit fontScale="90000"/>
          </a:bodyPr>
          <a:lstStyle/>
          <a:p>
            <a:pPr lvl="0">
              <a:defRPr/>
            </a:pPr>
            <a:r>
              <a:rPr lang="en-US" dirty="0" smtClean="0"/>
              <a:t>…..questionnaires: </a:t>
            </a:r>
            <a:br>
              <a:rPr lang="en-US" dirty="0" smtClean="0"/>
            </a:br>
            <a:r>
              <a:rPr lang="en-US" dirty="0" smtClean="0"/>
              <a:t>e-Learning….</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4495800" cy="1295400"/>
          </a:xfrm>
        </p:spPr>
        <p:txBody>
          <a:bodyPr>
            <a:normAutofit fontScale="90000"/>
          </a:bodyPr>
          <a:lstStyle/>
          <a:p>
            <a:pPr lvl="0">
              <a:defRPr/>
            </a:pPr>
            <a:r>
              <a:rPr lang="en-US" dirty="0" smtClean="0"/>
              <a:t>…..questionnaires: </a:t>
            </a:r>
            <a:br>
              <a:rPr lang="en-US" dirty="0" smtClean="0"/>
            </a:br>
            <a:r>
              <a:rPr lang="en-US" dirty="0" smtClean="0"/>
              <a:t>e-Learning….</a:t>
            </a:r>
            <a:br>
              <a:rPr lang="en-US" dirty="0" smtClean="0"/>
            </a:br>
            <a:endParaRPr lang="en-US" dirty="0"/>
          </a:p>
        </p:txBody>
      </p:sp>
      <p:pic>
        <p:nvPicPr>
          <p:cNvPr id="6" name="Picture 2"/>
          <p:cNvPicPr>
            <a:picLocks noChangeAspect="1" noChangeArrowheads="1"/>
          </p:cNvPicPr>
          <p:nvPr/>
        </p:nvPicPr>
        <p:blipFill>
          <a:blip r:embed="rId3"/>
          <a:srcRect/>
          <a:stretch>
            <a:fillRect/>
          </a:stretch>
        </p:blipFill>
        <p:spPr bwMode="auto">
          <a:xfrm>
            <a:off x="4648200" y="304800"/>
            <a:ext cx="4495800" cy="838200"/>
          </a:xfrm>
          <a:prstGeom prst="rect">
            <a:avLst/>
          </a:prstGeom>
          <a:noFill/>
          <a:ln w="9525">
            <a:noFill/>
            <a:miter lim="800000"/>
            <a:headEnd/>
            <a:tailEnd/>
          </a:ln>
          <a:effectLst/>
        </p:spPr>
      </p:pic>
      <p:sp>
        <p:nvSpPr>
          <p:cNvPr id="10" name="Footer Placeholder 9"/>
          <p:cNvSpPr>
            <a:spLocks noGrp="1"/>
          </p:cNvSpPr>
          <p:nvPr>
            <p:ph type="ftr" sz="quarter" idx="11"/>
          </p:nvPr>
        </p:nvSpPr>
        <p:spPr/>
        <p:txBody>
          <a:bodyPr/>
          <a:lstStyle/>
          <a:p>
            <a:r>
              <a:rPr lang="en-US" sz="1400" smtClean="0"/>
              <a:t>15th Workshop on "Software Engineering Education and Reverse Engineering", 23-30 Aug</a:t>
            </a:r>
            <a:r>
              <a:rPr lang="hr-HR" sz="1400" smtClean="0"/>
              <a:t>ust</a:t>
            </a:r>
            <a:r>
              <a:rPr lang="en-US" sz="1400" smtClean="0"/>
              <a:t> 2015, Bohinj, Slovenia</a:t>
            </a:r>
            <a:endParaRPr lang="hr-HR" sz="1400" dirty="0"/>
          </a:p>
        </p:txBody>
      </p:sp>
      <p:sp>
        <p:nvSpPr>
          <p:cNvPr id="11" name="Slide Number Placeholder 10"/>
          <p:cNvSpPr>
            <a:spLocks noGrp="1"/>
          </p:cNvSpPr>
          <p:nvPr>
            <p:ph type="sldNum" sz="quarter" idx="12"/>
          </p:nvPr>
        </p:nvSpPr>
        <p:spPr/>
        <p:txBody>
          <a:bodyPr/>
          <a:lstStyle/>
          <a:p>
            <a:pPr>
              <a:defRPr/>
            </a:pPr>
            <a:fld id="{BABA7C81-61B2-4E92-92F1-9BFC58F3A56C}" type="slidenum">
              <a:rPr lang="en-US" smtClean="0"/>
              <a:pPr>
                <a:defRPr/>
              </a:pPr>
              <a:t>12</a:t>
            </a:fld>
            <a:endParaRPr lang="en-US"/>
          </a:p>
        </p:txBody>
      </p:sp>
      <p:pic>
        <p:nvPicPr>
          <p:cNvPr id="14" name="Picture 4"/>
          <p:cNvPicPr>
            <a:picLocks noChangeAspect="1" noChangeArrowheads="1"/>
          </p:cNvPicPr>
          <p:nvPr/>
        </p:nvPicPr>
        <p:blipFill>
          <a:blip r:embed="rId4" cstate="print"/>
          <a:srcRect/>
          <a:stretch>
            <a:fillRect/>
          </a:stretch>
        </p:blipFill>
        <p:spPr bwMode="auto">
          <a:xfrm>
            <a:off x="1219200" y="1905000"/>
            <a:ext cx="6235700" cy="41656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4495800" cy="1295400"/>
          </a:xfrm>
        </p:spPr>
        <p:txBody>
          <a:bodyPr>
            <a:normAutofit fontScale="90000"/>
          </a:bodyPr>
          <a:lstStyle/>
          <a:p>
            <a:pPr lvl="0">
              <a:defRPr/>
            </a:pPr>
            <a:r>
              <a:rPr lang="en-US" dirty="0" smtClean="0"/>
              <a:t>…..questionnaires: </a:t>
            </a:r>
            <a:br>
              <a:rPr lang="en-US" dirty="0" smtClean="0"/>
            </a:br>
            <a:r>
              <a:rPr lang="en-US" dirty="0" smtClean="0"/>
              <a:t>e-Learning….</a:t>
            </a:r>
            <a:br>
              <a:rPr lang="en-US" dirty="0" smtClean="0"/>
            </a:br>
            <a:endParaRPr lang="en-US" dirty="0"/>
          </a:p>
        </p:txBody>
      </p:sp>
      <p:pic>
        <p:nvPicPr>
          <p:cNvPr id="6" name="Picture 2"/>
          <p:cNvPicPr>
            <a:picLocks noChangeAspect="1" noChangeArrowheads="1"/>
          </p:cNvPicPr>
          <p:nvPr/>
        </p:nvPicPr>
        <p:blipFill>
          <a:blip r:embed="rId3"/>
          <a:srcRect/>
          <a:stretch>
            <a:fillRect/>
          </a:stretch>
        </p:blipFill>
        <p:spPr bwMode="auto">
          <a:xfrm>
            <a:off x="4648200" y="304800"/>
            <a:ext cx="4495800" cy="838200"/>
          </a:xfrm>
          <a:prstGeom prst="rect">
            <a:avLst/>
          </a:prstGeom>
          <a:noFill/>
          <a:ln w="9525">
            <a:noFill/>
            <a:miter lim="800000"/>
            <a:headEnd/>
            <a:tailEnd/>
          </a:ln>
          <a:effectLst/>
        </p:spPr>
      </p:pic>
      <p:sp>
        <p:nvSpPr>
          <p:cNvPr id="10" name="Footer Placeholder 9"/>
          <p:cNvSpPr>
            <a:spLocks noGrp="1"/>
          </p:cNvSpPr>
          <p:nvPr>
            <p:ph type="ftr" sz="quarter" idx="11"/>
          </p:nvPr>
        </p:nvSpPr>
        <p:spPr/>
        <p:txBody>
          <a:bodyPr/>
          <a:lstStyle/>
          <a:p>
            <a:r>
              <a:rPr lang="en-US" sz="1400" smtClean="0"/>
              <a:t>15th Workshop on "Software Engineering Education and Reverse Engineering", 23-30 Aug</a:t>
            </a:r>
            <a:r>
              <a:rPr lang="hr-HR" sz="1400" smtClean="0"/>
              <a:t>ust</a:t>
            </a:r>
            <a:r>
              <a:rPr lang="en-US" sz="1400" smtClean="0"/>
              <a:t> 2015, Bohinj, Slovenia</a:t>
            </a:r>
            <a:endParaRPr lang="hr-HR" sz="1400" dirty="0"/>
          </a:p>
        </p:txBody>
      </p:sp>
      <p:sp>
        <p:nvSpPr>
          <p:cNvPr id="11" name="Slide Number Placeholder 10"/>
          <p:cNvSpPr>
            <a:spLocks noGrp="1"/>
          </p:cNvSpPr>
          <p:nvPr>
            <p:ph type="sldNum" sz="quarter" idx="12"/>
          </p:nvPr>
        </p:nvSpPr>
        <p:spPr/>
        <p:txBody>
          <a:bodyPr/>
          <a:lstStyle/>
          <a:p>
            <a:pPr>
              <a:defRPr/>
            </a:pPr>
            <a:fld id="{BABA7C81-61B2-4E92-92F1-9BFC58F3A56C}" type="slidenum">
              <a:rPr lang="en-US" smtClean="0"/>
              <a:pPr>
                <a:defRPr/>
              </a:pPr>
              <a:t>13</a:t>
            </a:fld>
            <a:endParaRPr lang="en-US"/>
          </a:p>
        </p:txBody>
      </p:sp>
      <p:pic>
        <p:nvPicPr>
          <p:cNvPr id="7" name="Picture 3"/>
          <p:cNvPicPr>
            <a:picLocks noChangeAspect="1" noChangeArrowheads="1"/>
          </p:cNvPicPr>
          <p:nvPr/>
        </p:nvPicPr>
        <p:blipFill>
          <a:blip r:embed="rId4" cstate="print"/>
          <a:srcRect/>
          <a:stretch>
            <a:fillRect/>
          </a:stretch>
        </p:blipFill>
        <p:spPr bwMode="auto">
          <a:xfrm>
            <a:off x="1219200" y="1676400"/>
            <a:ext cx="6286500" cy="41656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4495800" cy="1295400"/>
          </a:xfrm>
        </p:spPr>
        <p:txBody>
          <a:bodyPr>
            <a:normAutofit fontScale="90000"/>
          </a:bodyPr>
          <a:lstStyle/>
          <a:p>
            <a:pPr lvl="0">
              <a:defRPr/>
            </a:pPr>
            <a:r>
              <a:rPr lang="en-US" dirty="0" smtClean="0"/>
              <a:t>…..questionnaires: </a:t>
            </a:r>
            <a:br>
              <a:rPr lang="en-US" dirty="0" smtClean="0"/>
            </a:br>
            <a:r>
              <a:rPr lang="en-US" dirty="0" smtClean="0"/>
              <a:t>e-Learning….</a:t>
            </a:r>
            <a:br>
              <a:rPr lang="en-US" dirty="0" smtClean="0"/>
            </a:br>
            <a:endParaRPr lang="en-US" dirty="0"/>
          </a:p>
        </p:txBody>
      </p:sp>
      <p:pic>
        <p:nvPicPr>
          <p:cNvPr id="6" name="Picture 2"/>
          <p:cNvPicPr>
            <a:picLocks noChangeAspect="1" noChangeArrowheads="1"/>
          </p:cNvPicPr>
          <p:nvPr/>
        </p:nvPicPr>
        <p:blipFill>
          <a:blip r:embed="rId3"/>
          <a:srcRect/>
          <a:stretch>
            <a:fillRect/>
          </a:stretch>
        </p:blipFill>
        <p:spPr bwMode="auto">
          <a:xfrm>
            <a:off x="4648200" y="304800"/>
            <a:ext cx="4495800" cy="838200"/>
          </a:xfrm>
          <a:prstGeom prst="rect">
            <a:avLst/>
          </a:prstGeom>
          <a:noFill/>
          <a:ln w="9525">
            <a:noFill/>
            <a:miter lim="800000"/>
            <a:headEnd/>
            <a:tailEnd/>
          </a:ln>
          <a:effectLst/>
        </p:spPr>
      </p:pic>
      <p:sp>
        <p:nvSpPr>
          <p:cNvPr id="10" name="Footer Placeholder 9"/>
          <p:cNvSpPr>
            <a:spLocks noGrp="1"/>
          </p:cNvSpPr>
          <p:nvPr>
            <p:ph type="ftr" sz="quarter" idx="11"/>
          </p:nvPr>
        </p:nvSpPr>
        <p:spPr/>
        <p:txBody>
          <a:bodyPr/>
          <a:lstStyle/>
          <a:p>
            <a:r>
              <a:rPr lang="en-US" sz="1400" smtClean="0"/>
              <a:t>15th Workshop on "Software Engineering Education and Reverse Engineering", 23-30 Aug</a:t>
            </a:r>
            <a:r>
              <a:rPr lang="hr-HR" sz="1400" smtClean="0"/>
              <a:t>ust</a:t>
            </a:r>
            <a:r>
              <a:rPr lang="en-US" sz="1400" smtClean="0"/>
              <a:t> 2015, Bohinj, Slovenia</a:t>
            </a:r>
            <a:endParaRPr lang="hr-HR" sz="1400" dirty="0"/>
          </a:p>
        </p:txBody>
      </p:sp>
      <p:sp>
        <p:nvSpPr>
          <p:cNvPr id="11" name="Slide Number Placeholder 10"/>
          <p:cNvSpPr>
            <a:spLocks noGrp="1"/>
          </p:cNvSpPr>
          <p:nvPr>
            <p:ph type="sldNum" sz="quarter" idx="12"/>
          </p:nvPr>
        </p:nvSpPr>
        <p:spPr/>
        <p:txBody>
          <a:bodyPr/>
          <a:lstStyle/>
          <a:p>
            <a:pPr>
              <a:defRPr/>
            </a:pPr>
            <a:fld id="{BABA7C81-61B2-4E92-92F1-9BFC58F3A56C}" type="slidenum">
              <a:rPr lang="en-US" smtClean="0"/>
              <a:pPr>
                <a:defRPr/>
              </a:pPr>
              <a:t>14</a:t>
            </a:fld>
            <a:endParaRPr lang="en-US"/>
          </a:p>
        </p:txBody>
      </p:sp>
      <p:pic>
        <p:nvPicPr>
          <p:cNvPr id="7" name="Picture 2"/>
          <p:cNvPicPr>
            <a:picLocks noChangeAspect="1" noChangeArrowheads="1"/>
          </p:cNvPicPr>
          <p:nvPr/>
        </p:nvPicPr>
        <p:blipFill>
          <a:blip r:embed="rId4" cstate="print"/>
          <a:srcRect/>
          <a:stretch>
            <a:fillRect/>
          </a:stretch>
        </p:blipFill>
        <p:spPr bwMode="auto">
          <a:xfrm>
            <a:off x="1143000" y="1828800"/>
            <a:ext cx="6348413" cy="41783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4495800" cy="1295400"/>
          </a:xfrm>
        </p:spPr>
        <p:txBody>
          <a:bodyPr>
            <a:normAutofit fontScale="90000"/>
          </a:bodyPr>
          <a:lstStyle/>
          <a:p>
            <a:pPr lvl="0">
              <a:defRPr/>
            </a:pPr>
            <a:r>
              <a:rPr lang="en-US" dirty="0" smtClean="0"/>
              <a:t>…..questionnaires: </a:t>
            </a:r>
            <a:br>
              <a:rPr lang="en-US" dirty="0" smtClean="0"/>
            </a:br>
            <a:r>
              <a:rPr lang="en-US" dirty="0" smtClean="0"/>
              <a:t>e-Learning….</a:t>
            </a:r>
            <a:br>
              <a:rPr lang="en-US" dirty="0" smtClean="0"/>
            </a:br>
            <a:endParaRPr lang="en-US" dirty="0"/>
          </a:p>
        </p:txBody>
      </p:sp>
      <p:pic>
        <p:nvPicPr>
          <p:cNvPr id="6" name="Picture 2"/>
          <p:cNvPicPr>
            <a:picLocks noChangeAspect="1" noChangeArrowheads="1"/>
          </p:cNvPicPr>
          <p:nvPr/>
        </p:nvPicPr>
        <p:blipFill>
          <a:blip r:embed="rId3"/>
          <a:srcRect/>
          <a:stretch>
            <a:fillRect/>
          </a:stretch>
        </p:blipFill>
        <p:spPr bwMode="auto">
          <a:xfrm>
            <a:off x="4648200" y="304800"/>
            <a:ext cx="4495800" cy="838200"/>
          </a:xfrm>
          <a:prstGeom prst="rect">
            <a:avLst/>
          </a:prstGeom>
          <a:noFill/>
          <a:ln w="9525">
            <a:noFill/>
            <a:miter lim="800000"/>
            <a:headEnd/>
            <a:tailEnd/>
          </a:ln>
          <a:effectLst/>
        </p:spPr>
      </p:pic>
      <p:sp>
        <p:nvSpPr>
          <p:cNvPr id="10" name="Footer Placeholder 9"/>
          <p:cNvSpPr>
            <a:spLocks noGrp="1"/>
          </p:cNvSpPr>
          <p:nvPr>
            <p:ph type="ftr" sz="quarter" idx="11"/>
          </p:nvPr>
        </p:nvSpPr>
        <p:spPr/>
        <p:txBody>
          <a:bodyPr/>
          <a:lstStyle/>
          <a:p>
            <a:r>
              <a:rPr lang="en-US" sz="1400" smtClean="0"/>
              <a:t>15th Workshop on "Software Engineering Education and Reverse Engineering", 23-30 Aug</a:t>
            </a:r>
            <a:r>
              <a:rPr lang="hr-HR" sz="1400" smtClean="0"/>
              <a:t>ust</a:t>
            </a:r>
            <a:r>
              <a:rPr lang="en-US" sz="1400" smtClean="0"/>
              <a:t> 2015, Bohinj, Slovenia</a:t>
            </a:r>
            <a:endParaRPr lang="hr-HR" sz="1400" dirty="0"/>
          </a:p>
        </p:txBody>
      </p:sp>
      <p:sp>
        <p:nvSpPr>
          <p:cNvPr id="11" name="Slide Number Placeholder 10"/>
          <p:cNvSpPr>
            <a:spLocks noGrp="1"/>
          </p:cNvSpPr>
          <p:nvPr>
            <p:ph type="sldNum" sz="quarter" idx="12"/>
          </p:nvPr>
        </p:nvSpPr>
        <p:spPr/>
        <p:txBody>
          <a:bodyPr/>
          <a:lstStyle/>
          <a:p>
            <a:pPr>
              <a:defRPr/>
            </a:pPr>
            <a:fld id="{BABA7C81-61B2-4E92-92F1-9BFC58F3A56C}" type="slidenum">
              <a:rPr lang="en-US" smtClean="0"/>
              <a:pPr>
                <a:defRPr/>
              </a:pPr>
              <a:t>15</a:t>
            </a:fld>
            <a:endParaRPr lang="en-US"/>
          </a:p>
        </p:txBody>
      </p:sp>
      <p:pic>
        <p:nvPicPr>
          <p:cNvPr id="9" name="Picture 2"/>
          <p:cNvPicPr>
            <a:picLocks noChangeAspect="1" noChangeArrowheads="1"/>
          </p:cNvPicPr>
          <p:nvPr/>
        </p:nvPicPr>
        <p:blipFill>
          <a:blip r:embed="rId4" cstate="print"/>
          <a:srcRect/>
          <a:stretch>
            <a:fillRect/>
          </a:stretch>
        </p:blipFill>
        <p:spPr bwMode="auto">
          <a:xfrm>
            <a:off x="1752600" y="1905000"/>
            <a:ext cx="6235700" cy="41656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4495800" cy="1295400"/>
          </a:xfrm>
        </p:spPr>
        <p:txBody>
          <a:bodyPr>
            <a:normAutofit fontScale="90000"/>
          </a:bodyPr>
          <a:lstStyle/>
          <a:p>
            <a:pPr lvl="0">
              <a:defRPr/>
            </a:pPr>
            <a:r>
              <a:rPr lang="en-US" dirty="0" smtClean="0"/>
              <a:t>…..questionnaires: </a:t>
            </a:r>
            <a:br>
              <a:rPr lang="en-US" dirty="0" smtClean="0"/>
            </a:br>
            <a:r>
              <a:rPr lang="en-US" dirty="0" smtClean="0"/>
              <a:t>e-Learning….</a:t>
            </a:r>
            <a:br>
              <a:rPr lang="en-US" dirty="0" smtClean="0"/>
            </a:br>
            <a:endParaRPr lang="en-US" dirty="0"/>
          </a:p>
        </p:txBody>
      </p:sp>
      <p:pic>
        <p:nvPicPr>
          <p:cNvPr id="6" name="Picture 2"/>
          <p:cNvPicPr>
            <a:picLocks noChangeAspect="1" noChangeArrowheads="1"/>
          </p:cNvPicPr>
          <p:nvPr/>
        </p:nvPicPr>
        <p:blipFill>
          <a:blip r:embed="rId3"/>
          <a:srcRect/>
          <a:stretch>
            <a:fillRect/>
          </a:stretch>
        </p:blipFill>
        <p:spPr bwMode="auto">
          <a:xfrm>
            <a:off x="4648200" y="304800"/>
            <a:ext cx="4495800" cy="838200"/>
          </a:xfrm>
          <a:prstGeom prst="rect">
            <a:avLst/>
          </a:prstGeom>
          <a:noFill/>
          <a:ln w="9525">
            <a:noFill/>
            <a:miter lim="800000"/>
            <a:headEnd/>
            <a:tailEnd/>
          </a:ln>
          <a:effectLst/>
        </p:spPr>
      </p:pic>
      <p:sp>
        <p:nvSpPr>
          <p:cNvPr id="10" name="Footer Placeholder 9"/>
          <p:cNvSpPr>
            <a:spLocks noGrp="1"/>
          </p:cNvSpPr>
          <p:nvPr>
            <p:ph type="ftr" sz="quarter" idx="11"/>
          </p:nvPr>
        </p:nvSpPr>
        <p:spPr/>
        <p:txBody>
          <a:bodyPr/>
          <a:lstStyle/>
          <a:p>
            <a:r>
              <a:rPr lang="en-US" sz="1400" smtClean="0"/>
              <a:t>15th Workshop on "Software Engineering Education and Reverse Engineering", 23-30 Aug</a:t>
            </a:r>
            <a:r>
              <a:rPr lang="hr-HR" sz="1400" smtClean="0"/>
              <a:t>ust</a:t>
            </a:r>
            <a:r>
              <a:rPr lang="en-US" sz="1400" smtClean="0"/>
              <a:t> 2015, Bohinj, Slovenia</a:t>
            </a:r>
            <a:endParaRPr lang="hr-HR" sz="1400" dirty="0"/>
          </a:p>
        </p:txBody>
      </p:sp>
      <p:sp>
        <p:nvSpPr>
          <p:cNvPr id="11" name="Slide Number Placeholder 10"/>
          <p:cNvSpPr>
            <a:spLocks noGrp="1"/>
          </p:cNvSpPr>
          <p:nvPr>
            <p:ph type="sldNum" sz="quarter" idx="12"/>
          </p:nvPr>
        </p:nvSpPr>
        <p:spPr/>
        <p:txBody>
          <a:bodyPr/>
          <a:lstStyle/>
          <a:p>
            <a:pPr>
              <a:defRPr/>
            </a:pPr>
            <a:fld id="{BABA7C81-61B2-4E92-92F1-9BFC58F3A56C}" type="slidenum">
              <a:rPr lang="en-US" smtClean="0"/>
              <a:pPr>
                <a:defRPr/>
              </a:pPr>
              <a:t>16</a:t>
            </a:fld>
            <a:endParaRPr lang="en-US"/>
          </a:p>
        </p:txBody>
      </p:sp>
      <p:pic>
        <p:nvPicPr>
          <p:cNvPr id="8" name="Picture 2"/>
          <p:cNvPicPr>
            <a:picLocks noChangeAspect="1" noChangeArrowheads="1"/>
          </p:cNvPicPr>
          <p:nvPr/>
        </p:nvPicPr>
        <p:blipFill>
          <a:blip r:embed="rId4" cstate="print"/>
          <a:srcRect/>
          <a:stretch>
            <a:fillRect/>
          </a:stretch>
        </p:blipFill>
        <p:spPr bwMode="auto">
          <a:xfrm>
            <a:off x="1447800" y="1676400"/>
            <a:ext cx="6159500" cy="41783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4495800" cy="1295400"/>
          </a:xfrm>
        </p:spPr>
        <p:txBody>
          <a:bodyPr>
            <a:normAutofit fontScale="90000"/>
          </a:bodyPr>
          <a:lstStyle/>
          <a:p>
            <a:pPr lvl="0">
              <a:defRPr/>
            </a:pPr>
            <a:r>
              <a:rPr lang="en-US" dirty="0" smtClean="0"/>
              <a:t>…..questionnaires: </a:t>
            </a:r>
            <a:br>
              <a:rPr lang="en-US" dirty="0" smtClean="0"/>
            </a:br>
            <a:r>
              <a:rPr lang="en-US" dirty="0" smtClean="0"/>
              <a:t>e-Learning….</a:t>
            </a:r>
            <a:br>
              <a:rPr lang="en-US" dirty="0" smtClean="0"/>
            </a:br>
            <a:endParaRPr lang="en-US" dirty="0"/>
          </a:p>
        </p:txBody>
      </p:sp>
      <p:pic>
        <p:nvPicPr>
          <p:cNvPr id="6" name="Picture 2"/>
          <p:cNvPicPr>
            <a:picLocks noChangeAspect="1" noChangeArrowheads="1"/>
          </p:cNvPicPr>
          <p:nvPr/>
        </p:nvPicPr>
        <p:blipFill>
          <a:blip r:embed="rId3"/>
          <a:srcRect/>
          <a:stretch>
            <a:fillRect/>
          </a:stretch>
        </p:blipFill>
        <p:spPr bwMode="auto">
          <a:xfrm>
            <a:off x="4648200" y="304800"/>
            <a:ext cx="4495800" cy="838200"/>
          </a:xfrm>
          <a:prstGeom prst="rect">
            <a:avLst/>
          </a:prstGeom>
          <a:noFill/>
          <a:ln w="9525">
            <a:noFill/>
            <a:miter lim="800000"/>
            <a:headEnd/>
            <a:tailEnd/>
          </a:ln>
          <a:effectLst/>
        </p:spPr>
      </p:pic>
      <p:sp>
        <p:nvSpPr>
          <p:cNvPr id="10" name="Footer Placeholder 9"/>
          <p:cNvSpPr>
            <a:spLocks noGrp="1"/>
          </p:cNvSpPr>
          <p:nvPr>
            <p:ph type="ftr" sz="quarter" idx="11"/>
          </p:nvPr>
        </p:nvSpPr>
        <p:spPr/>
        <p:txBody>
          <a:bodyPr/>
          <a:lstStyle/>
          <a:p>
            <a:r>
              <a:rPr lang="en-US" sz="1400" smtClean="0"/>
              <a:t>15th Workshop on "Software Engineering Education and Reverse Engineering", 23-30 Aug</a:t>
            </a:r>
            <a:r>
              <a:rPr lang="hr-HR" sz="1400" smtClean="0"/>
              <a:t>ust</a:t>
            </a:r>
            <a:r>
              <a:rPr lang="en-US" sz="1400" smtClean="0"/>
              <a:t> 2015, Bohinj, Slovenia</a:t>
            </a:r>
            <a:endParaRPr lang="hr-HR" sz="1400" dirty="0"/>
          </a:p>
        </p:txBody>
      </p:sp>
      <p:sp>
        <p:nvSpPr>
          <p:cNvPr id="11" name="Slide Number Placeholder 10"/>
          <p:cNvSpPr>
            <a:spLocks noGrp="1"/>
          </p:cNvSpPr>
          <p:nvPr>
            <p:ph type="sldNum" sz="quarter" idx="12"/>
          </p:nvPr>
        </p:nvSpPr>
        <p:spPr/>
        <p:txBody>
          <a:bodyPr/>
          <a:lstStyle/>
          <a:p>
            <a:pPr>
              <a:defRPr/>
            </a:pPr>
            <a:fld id="{BABA7C81-61B2-4E92-92F1-9BFC58F3A56C}" type="slidenum">
              <a:rPr lang="en-US" smtClean="0"/>
              <a:pPr>
                <a:defRPr/>
              </a:pPr>
              <a:t>17</a:t>
            </a:fld>
            <a:endParaRPr lang="en-US"/>
          </a:p>
        </p:txBody>
      </p:sp>
      <p:pic>
        <p:nvPicPr>
          <p:cNvPr id="8" name="Picture 3"/>
          <p:cNvPicPr>
            <a:picLocks noChangeAspect="1" noChangeArrowheads="1"/>
          </p:cNvPicPr>
          <p:nvPr/>
        </p:nvPicPr>
        <p:blipFill>
          <a:blip r:embed="rId4" cstate="print"/>
          <a:srcRect/>
          <a:stretch>
            <a:fillRect/>
          </a:stretch>
        </p:blipFill>
        <p:spPr bwMode="auto">
          <a:xfrm>
            <a:off x="1752600" y="1752600"/>
            <a:ext cx="6108700" cy="41275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4495800" cy="1295400"/>
          </a:xfrm>
        </p:spPr>
        <p:txBody>
          <a:bodyPr>
            <a:normAutofit fontScale="90000"/>
          </a:bodyPr>
          <a:lstStyle/>
          <a:p>
            <a:pPr lvl="0">
              <a:defRPr/>
            </a:pPr>
            <a:r>
              <a:rPr lang="en-US" dirty="0" smtClean="0"/>
              <a:t>…..questionnaires: </a:t>
            </a:r>
            <a:br>
              <a:rPr lang="en-US" dirty="0" smtClean="0"/>
            </a:br>
            <a:r>
              <a:rPr lang="en-US" dirty="0" smtClean="0"/>
              <a:t>e-Learning….</a:t>
            </a:r>
            <a:br>
              <a:rPr lang="en-US" dirty="0" smtClean="0"/>
            </a:br>
            <a:endParaRPr lang="en-US" dirty="0"/>
          </a:p>
        </p:txBody>
      </p:sp>
      <p:pic>
        <p:nvPicPr>
          <p:cNvPr id="6" name="Picture 2"/>
          <p:cNvPicPr>
            <a:picLocks noChangeAspect="1" noChangeArrowheads="1"/>
          </p:cNvPicPr>
          <p:nvPr/>
        </p:nvPicPr>
        <p:blipFill>
          <a:blip r:embed="rId3"/>
          <a:srcRect/>
          <a:stretch>
            <a:fillRect/>
          </a:stretch>
        </p:blipFill>
        <p:spPr bwMode="auto">
          <a:xfrm>
            <a:off x="4648200" y="304800"/>
            <a:ext cx="4495800" cy="838200"/>
          </a:xfrm>
          <a:prstGeom prst="rect">
            <a:avLst/>
          </a:prstGeom>
          <a:noFill/>
          <a:ln w="9525">
            <a:noFill/>
            <a:miter lim="800000"/>
            <a:headEnd/>
            <a:tailEnd/>
          </a:ln>
          <a:effectLst/>
        </p:spPr>
      </p:pic>
      <p:sp>
        <p:nvSpPr>
          <p:cNvPr id="10" name="Footer Placeholder 9"/>
          <p:cNvSpPr>
            <a:spLocks noGrp="1"/>
          </p:cNvSpPr>
          <p:nvPr>
            <p:ph type="ftr" sz="quarter" idx="11"/>
          </p:nvPr>
        </p:nvSpPr>
        <p:spPr/>
        <p:txBody>
          <a:bodyPr/>
          <a:lstStyle/>
          <a:p>
            <a:r>
              <a:rPr lang="en-US" sz="1400" dirty="0" smtClean="0"/>
              <a:t>15th Workshop on "Software Engineering Education and Reverse Engineering", 23-30 Aug</a:t>
            </a:r>
            <a:r>
              <a:rPr lang="hr-HR" sz="1400" dirty="0" smtClean="0"/>
              <a:t>ust</a:t>
            </a:r>
            <a:r>
              <a:rPr lang="en-US" sz="1400" dirty="0" smtClean="0"/>
              <a:t> 2015, </a:t>
            </a:r>
            <a:r>
              <a:rPr lang="en-US" sz="1400" dirty="0" err="1" smtClean="0"/>
              <a:t>Bohinj</a:t>
            </a:r>
            <a:r>
              <a:rPr lang="en-US" sz="1400" dirty="0" smtClean="0"/>
              <a:t>, Slovenia</a:t>
            </a:r>
            <a:endParaRPr lang="hr-HR" sz="1400" dirty="0"/>
          </a:p>
        </p:txBody>
      </p:sp>
      <p:sp>
        <p:nvSpPr>
          <p:cNvPr id="11" name="Slide Number Placeholder 10"/>
          <p:cNvSpPr>
            <a:spLocks noGrp="1"/>
          </p:cNvSpPr>
          <p:nvPr>
            <p:ph type="sldNum" sz="quarter" idx="12"/>
          </p:nvPr>
        </p:nvSpPr>
        <p:spPr/>
        <p:txBody>
          <a:bodyPr/>
          <a:lstStyle/>
          <a:p>
            <a:pPr>
              <a:defRPr/>
            </a:pPr>
            <a:fld id="{BABA7C81-61B2-4E92-92F1-9BFC58F3A56C}" type="slidenum">
              <a:rPr lang="en-US" smtClean="0"/>
              <a:pPr>
                <a:defRPr/>
              </a:pPr>
              <a:t>18</a:t>
            </a:fld>
            <a:endParaRPr lang="en-US"/>
          </a:p>
        </p:txBody>
      </p:sp>
      <p:sp>
        <p:nvSpPr>
          <p:cNvPr id="7" name="Rectangle 6"/>
          <p:cNvSpPr/>
          <p:nvPr/>
        </p:nvSpPr>
        <p:spPr>
          <a:xfrm>
            <a:off x="533400" y="2967335"/>
            <a:ext cx="8382000" cy="954107"/>
          </a:xfrm>
          <a:prstGeom prst="rect">
            <a:avLst/>
          </a:prstGeom>
        </p:spPr>
        <p:txBody>
          <a:bodyPr wrap="square">
            <a:spAutoFit/>
          </a:bodyPr>
          <a:lstStyle/>
          <a:p>
            <a:pPr marL="0" indent="0">
              <a:spcBef>
                <a:spcPts val="1800"/>
              </a:spcBef>
              <a:buNone/>
            </a:pPr>
            <a:r>
              <a:rPr lang="en-US" sz="2800" dirty="0" smtClean="0">
                <a:solidFill>
                  <a:srgbClr val="FF0000"/>
                </a:solidFill>
              </a:rPr>
              <a:t>Respondents were also asked to rate, in a scale from 0 to 4, the challenges posed by e-learning.</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4495800" cy="1295400"/>
          </a:xfrm>
        </p:spPr>
        <p:txBody>
          <a:bodyPr>
            <a:normAutofit fontScale="90000"/>
          </a:bodyPr>
          <a:lstStyle/>
          <a:p>
            <a:pPr lvl="0">
              <a:defRPr/>
            </a:pPr>
            <a:r>
              <a:rPr lang="en-US" dirty="0" smtClean="0"/>
              <a:t>…..questionnaires: </a:t>
            </a:r>
            <a:br>
              <a:rPr lang="en-US" dirty="0" smtClean="0"/>
            </a:br>
            <a:r>
              <a:rPr lang="en-US" dirty="0" smtClean="0"/>
              <a:t>e-Learning….</a:t>
            </a:r>
            <a:br>
              <a:rPr lang="en-US" dirty="0" smtClean="0"/>
            </a:br>
            <a:endParaRPr lang="en-US" dirty="0"/>
          </a:p>
        </p:txBody>
      </p:sp>
      <p:pic>
        <p:nvPicPr>
          <p:cNvPr id="6" name="Picture 2"/>
          <p:cNvPicPr>
            <a:picLocks noChangeAspect="1" noChangeArrowheads="1"/>
          </p:cNvPicPr>
          <p:nvPr/>
        </p:nvPicPr>
        <p:blipFill>
          <a:blip r:embed="rId3"/>
          <a:srcRect/>
          <a:stretch>
            <a:fillRect/>
          </a:stretch>
        </p:blipFill>
        <p:spPr bwMode="auto">
          <a:xfrm>
            <a:off x="4648200" y="304800"/>
            <a:ext cx="4495800" cy="838200"/>
          </a:xfrm>
          <a:prstGeom prst="rect">
            <a:avLst/>
          </a:prstGeom>
          <a:noFill/>
          <a:ln w="9525">
            <a:noFill/>
            <a:miter lim="800000"/>
            <a:headEnd/>
            <a:tailEnd/>
          </a:ln>
          <a:effectLst/>
        </p:spPr>
      </p:pic>
      <p:sp>
        <p:nvSpPr>
          <p:cNvPr id="10" name="Footer Placeholder 9"/>
          <p:cNvSpPr>
            <a:spLocks noGrp="1"/>
          </p:cNvSpPr>
          <p:nvPr>
            <p:ph type="ftr" sz="quarter" idx="11"/>
          </p:nvPr>
        </p:nvSpPr>
        <p:spPr/>
        <p:txBody>
          <a:bodyPr/>
          <a:lstStyle/>
          <a:p>
            <a:r>
              <a:rPr lang="en-US" sz="1400" smtClean="0"/>
              <a:t>15th Workshop on "Software Engineering Education and Reverse Engineering", 23-30 Aug</a:t>
            </a:r>
            <a:r>
              <a:rPr lang="hr-HR" sz="1400" smtClean="0"/>
              <a:t>ust</a:t>
            </a:r>
            <a:r>
              <a:rPr lang="en-US" sz="1400" smtClean="0"/>
              <a:t> 2015, Bohinj, Slovenia</a:t>
            </a:r>
            <a:endParaRPr lang="hr-HR" sz="1400" dirty="0"/>
          </a:p>
        </p:txBody>
      </p:sp>
      <p:sp>
        <p:nvSpPr>
          <p:cNvPr id="11" name="Slide Number Placeholder 10"/>
          <p:cNvSpPr>
            <a:spLocks noGrp="1"/>
          </p:cNvSpPr>
          <p:nvPr>
            <p:ph type="sldNum" sz="quarter" idx="12"/>
          </p:nvPr>
        </p:nvSpPr>
        <p:spPr/>
        <p:txBody>
          <a:bodyPr/>
          <a:lstStyle/>
          <a:p>
            <a:pPr>
              <a:defRPr/>
            </a:pPr>
            <a:fld id="{BABA7C81-61B2-4E92-92F1-9BFC58F3A56C}" type="slidenum">
              <a:rPr lang="en-US" smtClean="0"/>
              <a:pPr>
                <a:defRPr/>
              </a:pPr>
              <a:t>19</a:t>
            </a:fld>
            <a:endParaRPr lang="en-US"/>
          </a:p>
        </p:txBody>
      </p:sp>
      <p:pic>
        <p:nvPicPr>
          <p:cNvPr id="7" name="Picture 2"/>
          <p:cNvPicPr>
            <a:picLocks noChangeAspect="1" noChangeArrowheads="1"/>
          </p:cNvPicPr>
          <p:nvPr/>
        </p:nvPicPr>
        <p:blipFill>
          <a:blip r:embed="rId4" cstate="print"/>
          <a:srcRect/>
          <a:stretch>
            <a:fillRect/>
          </a:stretch>
        </p:blipFill>
        <p:spPr bwMode="auto">
          <a:xfrm>
            <a:off x="1371600" y="1828800"/>
            <a:ext cx="6223000" cy="41275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150000"/>
              </a:lnSpc>
            </a:pPr>
            <a:r>
              <a:rPr lang="en-US" sz="2400" dirty="0" smtClean="0"/>
              <a:t>MOTIVATION</a:t>
            </a:r>
          </a:p>
          <a:p>
            <a:pPr>
              <a:lnSpc>
                <a:spcPct val="150000"/>
              </a:lnSpc>
            </a:pPr>
            <a:r>
              <a:rPr lang="en-US" sz="2400" dirty="0" smtClean="0"/>
              <a:t>Introduction</a:t>
            </a:r>
          </a:p>
          <a:p>
            <a:pPr>
              <a:lnSpc>
                <a:spcPct val="150000"/>
              </a:lnSpc>
            </a:pPr>
            <a:r>
              <a:rPr lang="en-US" sz="2400" dirty="0" smtClean="0"/>
              <a:t>THE QUESTIONNAIRES  AND RESPONSES </a:t>
            </a:r>
          </a:p>
          <a:p>
            <a:pPr>
              <a:lnSpc>
                <a:spcPct val="150000"/>
              </a:lnSpc>
            </a:pPr>
            <a:r>
              <a:rPr lang="en-US" sz="2400" dirty="0" smtClean="0"/>
              <a:t>E-learning </a:t>
            </a:r>
          </a:p>
          <a:p>
            <a:pPr>
              <a:lnSpc>
                <a:spcPct val="150000"/>
              </a:lnSpc>
            </a:pPr>
            <a:r>
              <a:rPr lang="en-GB" sz="2400" dirty="0" smtClean="0"/>
              <a:t>MOOCs </a:t>
            </a:r>
          </a:p>
          <a:p>
            <a:pPr>
              <a:lnSpc>
                <a:spcPct val="150000"/>
              </a:lnSpc>
            </a:pPr>
            <a:r>
              <a:rPr lang="en-GB" sz="2400" dirty="0" smtClean="0"/>
              <a:t>DISCUSSION and Remarks</a:t>
            </a:r>
          </a:p>
          <a:p>
            <a:pPr>
              <a:lnSpc>
                <a:spcPct val="150000"/>
              </a:lnSpc>
            </a:pPr>
            <a:r>
              <a:rPr lang="en-US" sz="2400" dirty="0" smtClean="0"/>
              <a:t>CONCLUSIONS </a:t>
            </a:r>
            <a:endParaRPr lang="en-GB" sz="2400" dirty="0" smtClean="0"/>
          </a:p>
          <a:p>
            <a:pPr>
              <a:lnSpc>
                <a:spcPct val="150000"/>
              </a:lnSpc>
              <a:buNone/>
            </a:pPr>
            <a:r>
              <a:rPr lang="en-US" sz="2400" b="1" dirty="0" smtClean="0"/>
              <a:t/>
            </a:r>
            <a:br>
              <a:rPr lang="en-US" sz="2400" b="1" dirty="0" smtClean="0"/>
            </a:br>
            <a:endParaRPr lang="en-GB" sz="2400" dirty="0" smtClean="0"/>
          </a:p>
          <a:p>
            <a:pPr>
              <a:lnSpc>
                <a:spcPct val="150000"/>
              </a:lnSpc>
            </a:pPr>
            <a:endParaRPr lang="en-GB" sz="2400" dirty="0" smtClean="0"/>
          </a:p>
          <a:p>
            <a:pPr>
              <a:lnSpc>
                <a:spcPct val="150000"/>
              </a:lnSpc>
            </a:pPr>
            <a:endParaRPr lang="en-US" sz="2400" dirty="0" smtClean="0"/>
          </a:p>
          <a:p>
            <a:pPr>
              <a:lnSpc>
                <a:spcPct val="150000"/>
              </a:lnSpc>
            </a:pPr>
            <a:endParaRPr lang="en-US" sz="2400" dirty="0"/>
          </a:p>
        </p:txBody>
      </p:sp>
      <p:sp>
        <p:nvSpPr>
          <p:cNvPr id="4" name="Title 1"/>
          <p:cNvSpPr>
            <a:spLocks noGrp="1"/>
          </p:cNvSpPr>
          <p:nvPr>
            <p:ph type="title"/>
          </p:nvPr>
        </p:nvSpPr>
        <p:spPr>
          <a:xfrm>
            <a:off x="457200" y="274638"/>
            <a:ext cx="8229600" cy="1143000"/>
          </a:xfrm>
        </p:spPr>
        <p:txBody>
          <a:bodyPr/>
          <a:lstStyle/>
          <a:p>
            <a:r>
              <a:rPr lang="en-US" sz="4000" dirty="0" smtClean="0"/>
              <a:t>Outline</a:t>
            </a:r>
            <a:r>
              <a:rPr lang="sq-AL" sz="4000" dirty="0" smtClean="0"/>
              <a:t> </a:t>
            </a:r>
            <a:endParaRPr lang="en-US" sz="4000" dirty="0"/>
          </a:p>
        </p:txBody>
      </p:sp>
      <p:pic>
        <p:nvPicPr>
          <p:cNvPr id="6" name="Picture 2"/>
          <p:cNvPicPr>
            <a:picLocks noChangeAspect="1" noChangeArrowheads="1"/>
          </p:cNvPicPr>
          <p:nvPr/>
        </p:nvPicPr>
        <p:blipFill>
          <a:blip r:embed="rId2"/>
          <a:srcRect/>
          <a:stretch>
            <a:fillRect/>
          </a:stretch>
        </p:blipFill>
        <p:spPr bwMode="auto">
          <a:xfrm>
            <a:off x="2819400" y="152400"/>
            <a:ext cx="6096000" cy="990600"/>
          </a:xfrm>
          <a:prstGeom prst="rect">
            <a:avLst/>
          </a:prstGeom>
          <a:noFill/>
          <a:ln w="9525">
            <a:noFill/>
            <a:miter lim="800000"/>
            <a:headEnd/>
            <a:tailEnd/>
          </a:ln>
          <a:effectLst/>
        </p:spPr>
      </p:pic>
      <p:sp>
        <p:nvSpPr>
          <p:cNvPr id="8" name="Footer Placeholder 7"/>
          <p:cNvSpPr>
            <a:spLocks noGrp="1"/>
          </p:cNvSpPr>
          <p:nvPr>
            <p:ph type="ftr" sz="quarter" idx="11"/>
          </p:nvPr>
        </p:nvSpPr>
        <p:spPr>
          <a:xfrm>
            <a:off x="152400" y="6324600"/>
            <a:ext cx="8534400" cy="391013"/>
          </a:xfrm>
        </p:spPr>
        <p:txBody>
          <a:bodyPr/>
          <a:lstStyle/>
          <a:p>
            <a:r>
              <a:rPr lang="en-US" sz="1400" dirty="0" smtClean="0"/>
              <a:t>15th Workshop on "Software Engineering Education and Reverse Engineering", 23-30 Aug</a:t>
            </a:r>
            <a:r>
              <a:rPr lang="hr-HR" sz="1400" dirty="0" smtClean="0"/>
              <a:t>ust</a:t>
            </a:r>
            <a:r>
              <a:rPr lang="en-US" sz="1400" dirty="0" smtClean="0"/>
              <a:t> 2015, </a:t>
            </a:r>
            <a:r>
              <a:rPr lang="en-US" sz="1400" dirty="0" err="1" smtClean="0"/>
              <a:t>Bohinj</a:t>
            </a:r>
            <a:r>
              <a:rPr lang="en-US" sz="1400" dirty="0" smtClean="0"/>
              <a:t>, Slovenia</a:t>
            </a:r>
            <a:endParaRPr lang="hr-HR" sz="1400" dirty="0"/>
          </a:p>
        </p:txBody>
      </p:sp>
      <p:sp>
        <p:nvSpPr>
          <p:cNvPr id="9" name="Slide Number Placeholder 8"/>
          <p:cNvSpPr>
            <a:spLocks noGrp="1"/>
          </p:cNvSpPr>
          <p:nvPr>
            <p:ph type="sldNum" sz="quarter" idx="12"/>
          </p:nvPr>
        </p:nvSpPr>
        <p:spPr/>
        <p:txBody>
          <a:bodyPr/>
          <a:lstStyle/>
          <a:p>
            <a:pPr>
              <a:defRPr/>
            </a:pPr>
            <a:fld id="{BABA7C81-61B2-4E92-92F1-9BFC58F3A56C}"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4495800" cy="1295400"/>
          </a:xfrm>
        </p:spPr>
        <p:txBody>
          <a:bodyPr>
            <a:normAutofit fontScale="90000"/>
          </a:bodyPr>
          <a:lstStyle/>
          <a:p>
            <a:pPr lvl="0">
              <a:defRPr/>
            </a:pPr>
            <a:r>
              <a:rPr lang="en-US" dirty="0" smtClean="0"/>
              <a:t>…..questionnaires: </a:t>
            </a:r>
            <a:br>
              <a:rPr lang="en-US" dirty="0" smtClean="0"/>
            </a:br>
            <a:r>
              <a:rPr lang="en-US" dirty="0" smtClean="0"/>
              <a:t>e-Learning….</a:t>
            </a:r>
            <a:br>
              <a:rPr lang="en-US" dirty="0" smtClean="0"/>
            </a:br>
            <a:endParaRPr lang="en-US" dirty="0"/>
          </a:p>
        </p:txBody>
      </p:sp>
      <p:pic>
        <p:nvPicPr>
          <p:cNvPr id="6" name="Picture 2"/>
          <p:cNvPicPr>
            <a:picLocks noChangeAspect="1" noChangeArrowheads="1"/>
          </p:cNvPicPr>
          <p:nvPr/>
        </p:nvPicPr>
        <p:blipFill>
          <a:blip r:embed="rId3"/>
          <a:srcRect/>
          <a:stretch>
            <a:fillRect/>
          </a:stretch>
        </p:blipFill>
        <p:spPr bwMode="auto">
          <a:xfrm>
            <a:off x="4648200" y="304800"/>
            <a:ext cx="4495800" cy="838200"/>
          </a:xfrm>
          <a:prstGeom prst="rect">
            <a:avLst/>
          </a:prstGeom>
          <a:noFill/>
          <a:ln w="9525">
            <a:noFill/>
            <a:miter lim="800000"/>
            <a:headEnd/>
            <a:tailEnd/>
          </a:ln>
          <a:effectLst/>
        </p:spPr>
      </p:pic>
      <p:sp>
        <p:nvSpPr>
          <p:cNvPr id="10" name="Footer Placeholder 9"/>
          <p:cNvSpPr>
            <a:spLocks noGrp="1"/>
          </p:cNvSpPr>
          <p:nvPr>
            <p:ph type="ftr" sz="quarter" idx="11"/>
          </p:nvPr>
        </p:nvSpPr>
        <p:spPr/>
        <p:txBody>
          <a:bodyPr/>
          <a:lstStyle/>
          <a:p>
            <a:r>
              <a:rPr lang="en-US" sz="1400" smtClean="0"/>
              <a:t>15th Workshop on "Software Engineering Education and Reverse Engineering", 23-30 Aug</a:t>
            </a:r>
            <a:r>
              <a:rPr lang="hr-HR" sz="1400" smtClean="0"/>
              <a:t>ust</a:t>
            </a:r>
            <a:r>
              <a:rPr lang="en-US" sz="1400" smtClean="0"/>
              <a:t> 2015, Bohinj, Slovenia</a:t>
            </a:r>
            <a:endParaRPr lang="hr-HR" sz="1400" dirty="0"/>
          </a:p>
        </p:txBody>
      </p:sp>
      <p:sp>
        <p:nvSpPr>
          <p:cNvPr id="11" name="Slide Number Placeholder 10"/>
          <p:cNvSpPr>
            <a:spLocks noGrp="1"/>
          </p:cNvSpPr>
          <p:nvPr>
            <p:ph type="sldNum" sz="quarter" idx="12"/>
          </p:nvPr>
        </p:nvSpPr>
        <p:spPr/>
        <p:txBody>
          <a:bodyPr/>
          <a:lstStyle/>
          <a:p>
            <a:pPr>
              <a:defRPr/>
            </a:pPr>
            <a:fld id="{BABA7C81-61B2-4E92-92F1-9BFC58F3A56C}" type="slidenum">
              <a:rPr lang="en-US" smtClean="0"/>
              <a:pPr>
                <a:defRPr/>
              </a:pPr>
              <a:t>20</a:t>
            </a:fld>
            <a:endParaRPr lang="en-US"/>
          </a:p>
        </p:txBody>
      </p:sp>
      <p:pic>
        <p:nvPicPr>
          <p:cNvPr id="7" name="Picture 2"/>
          <p:cNvPicPr>
            <a:picLocks noChangeAspect="1" noChangeArrowheads="1"/>
          </p:cNvPicPr>
          <p:nvPr/>
        </p:nvPicPr>
        <p:blipFill>
          <a:blip r:embed="rId4" cstate="print"/>
          <a:srcRect/>
          <a:stretch>
            <a:fillRect/>
          </a:stretch>
        </p:blipFill>
        <p:spPr bwMode="auto">
          <a:xfrm>
            <a:off x="1524000" y="1828800"/>
            <a:ext cx="5956300" cy="39751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4495800" cy="1295400"/>
          </a:xfrm>
        </p:spPr>
        <p:txBody>
          <a:bodyPr>
            <a:normAutofit fontScale="90000"/>
          </a:bodyPr>
          <a:lstStyle/>
          <a:p>
            <a:pPr lvl="0">
              <a:defRPr/>
            </a:pPr>
            <a:r>
              <a:rPr lang="en-US" dirty="0" smtClean="0"/>
              <a:t>…..questionnaires: </a:t>
            </a:r>
            <a:br>
              <a:rPr lang="en-US" dirty="0" smtClean="0"/>
            </a:br>
            <a:r>
              <a:rPr lang="en-US" dirty="0" smtClean="0"/>
              <a:t>e-Learning….</a:t>
            </a:r>
            <a:br>
              <a:rPr lang="en-US" dirty="0" smtClean="0"/>
            </a:br>
            <a:endParaRPr lang="en-US" dirty="0"/>
          </a:p>
        </p:txBody>
      </p:sp>
      <p:pic>
        <p:nvPicPr>
          <p:cNvPr id="6" name="Picture 2"/>
          <p:cNvPicPr>
            <a:picLocks noChangeAspect="1" noChangeArrowheads="1"/>
          </p:cNvPicPr>
          <p:nvPr/>
        </p:nvPicPr>
        <p:blipFill>
          <a:blip r:embed="rId3"/>
          <a:srcRect/>
          <a:stretch>
            <a:fillRect/>
          </a:stretch>
        </p:blipFill>
        <p:spPr bwMode="auto">
          <a:xfrm>
            <a:off x="4648200" y="304800"/>
            <a:ext cx="4495800" cy="838200"/>
          </a:xfrm>
          <a:prstGeom prst="rect">
            <a:avLst/>
          </a:prstGeom>
          <a:noFill/>
          <a:ln w="9525">
            <a:noFill/>
            <a:miter lim="800000"/>
            <a:headEnd/>
            <a:tailEnd/>
          </a:ln>
          <a:effectLst/>
        </p:spPr>
      </p:pic>
      <p:sp>
        <p:nvSpPr>
          <p:cNvPr id="10" name="Footer Placeholder 9"/>
          <p:cNvSpPr>
            <a:spLocks noGrp="1"/>
          </p:cNvSpPr>
          <p:nvPr>
            <p:ph type="ftr" sz="quarter" idx="11"/>
          </p:nvPr>
        </p:nvSpPr>
        <p:spPr/>
        <p:txBody>
          <a:bodyPr/>
          <a:lstStyle/>
          <a:p>
            <a:r>
              <a:rPr lang="en-US" sz="1400" smtClean="0"/>
              <a:t>15th Workshop on "Software Engineering Education and Reverse Engineering", 23-30 Aug</a:t>
            </a:r>
            <a:r>
              <a:rPr lang="hr-HR" sz="1400" smtClean="0"/>
              <a:t>ust</a:t>
            </a:r>
            <a:r>
              <a:rPr lang="en-US" sz="1400" smtClean="0"/>
              <a:t> 2015, Bohinj, Slovenia</a:t>
            </a:r>
            <a:endParaRPr lang="hr-HR" sz="1400" dirty="0"/>
          </a:p>
        </p:txBody>
      </p:sp>
      <p:sp>
        <p:nvSpPr>
          <p:cNvPr id="11" name="Slide Number Placeholder 10"/>
          <p:cNvSpPr>
            <a:spLocks noGrp="1"/>
          </p:cNvSpPr>
          <p:nvPr>
            <p:ph type="sldNum" sz="quarter" idx="12"/>
          </p:nvPr>
        </p:nvSpPr>
        <p:spPr/>
        <p:txBody>
          <a:bodyPr/>
          <a:lstStyle/>
          <a:p>
            <a:pPr>
              <a:defRPr/>
            </a:pPr>
            <a:fld id="{BABA7C81-61B2-4E92-92F1-9BFC58F3A56C}" type="slidenum">
              <a:rPr lang="en-US" smtClean="0"/>
              <a:pPr>
                <a:defRPr/>
              </a:pPr>
              <a:t>21</a:t>
            </a:fld>
            <a:endParaRPr lang="en-US"/>
          </a:p>
        </p:txBody>
      </p:sp>
      <p:pic>
        <p:nvPicPr>
          <p:cNvPr id="8" name="Picture 2"/>
          <p:cNvPicPr>
            <a:picLocks noChangeAspect="1" noChangeArrowheads="1"/>
          </p:cNvPicPr>
          <p:nvPr/>
        </p:nvPicPr>
        <p:blipFill>
          <a:blip r:embed="rId4" cstate="print"/>
          <a:srcRect/>
          <a:stretch>
            <a:fillRect/>
          </a:stretch>
        </p:blipFill>
        <p:spPr bwMode="auto">
          <a:xfrm>
            <a:off x="1066800" y="1828800"/>
            <a:ext cx="6261100" cy="41402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4495800" cy="1295400"/>
          </a:xfrm>
        </p:spPr>
        <p:txBody>
          <a:bodyPr>
            <a:normAutofit fontScale="90000"/>
          </a:bodyPr>
          <a:lstStyle/>
          <a:p>
            <a:pPr lvl="0">
              <a:defRPr/>
            </a:pPr>
            <a:r>
              <a:rPr lang="en-US" dirty="0" smtClean="0"/>
              <a:t>…..questionnaires: </a:t>
            </a:r>
            <a:br>
              <a:rPr lang="en-US" dirty="0" smtClean="0"/>
            </a:br>
            <a:r>
              <a:rPr lang="en-US" dirty="0" smtClean="0"/>
              <a:t>e-Learning….</a:t>
            </a:r>
            <a:br>
              <a:rPr lang="en-US" dirty="0" smtClean="0"/>
            </a:br>
            <a:endParaRPr lang="en-US" dirty="0"/>
          </a:p>
        </p:txBody>
      </p:sp>
      <p:pic>
        <p:nvPicPr>
          <p:cNvPr id="6" name="Picture 2"/>
          <p:cNvPicPr>
            <a:picLocks noChangeAspect="1" noChangeArrowheads="1"/>
          </p:cNvPicPr>
          <p:nvPr/>
        </p:nvPicPr>
        <p:blipFill>
          <a:blip r:embed="rId3"/>
          <a:srcRect/>
          <a:stretch>
            <a:fillRect/>
          </a:stretch>
        </p:blipFill>
        <p:spPr bwMode="auto">
          <a:xfrm>
            <a:off x="4648200" y="304800"/>
            <a:ext cx="4495800" cy="838200"/>
          </a:xfrm>
          <a:prstGeom prst="rect">
            <a:avLst/>
          </a:prstGeom>
          <a:noFill/>
          <a:ln w="9525">
            <a:noFill/>
            <a:miter lim="800000"/>
            <a:headEnd/>
            <a:tailEnd/>
          </a:ln>
          <a:effectLst/>
        </p:spPr>
      </p:pic>
      <p:sp>
        <p:nvSpPr>
          <p:cNvPr id="10" name="Footer Placeholder 9"/>
          <p:cNvSpPr>
            <a:spLocks noGrp="1"/>
          </p:cNvSpPr>
          <p:nvPr>
            <p:ph type="ftr" sz="quarter" idx="11"/>
          </p:nvPr>
        </p:nvSpPr>
        <p:spPr/>
        <p:txBody>
          <a:bodyPr/>
          <a:lstStyle/>
          <a:p>
            <a:r>
              <a:rPr lang="en-US" sz="1400" smtClean="0"/>
              <a:t>15th Workshop on "Software Engineering Education and Reverse Engineering", 23-30 Aug</a:t>
            </a:r>
            <a:r>
              <a:rPr lang="hr-HR" sz="1400" smtClean="0"/>
              <a:t>ust</a:t>
            </a:r>
            <a:r>
              <a:rPr lang="en-US" sz="1400" smtClean="0"/>
              <a:t> 2015, Bohinj, Slovenia</a:t>
            </a:r>
            <a:endParaRPr lang="hr-HR" sz="1400" dirty="0"/>
          </a:p>
        </p:txBody>
      </p:sp>
      <p:sp>
        <p:nvSpPr>
          <p:cNvPr id="11" name="Slide Number Placeholder 10"/>
          <p:cNvSpPr>
            <a:spLocks noGrp="1"/>
          </p:cNvSpPr>
          <p:nvPr>
            <p:ph type="sldNum" sz="quarter" idx="12"/>
          </p:nvPr>
        </p:nvSpPr>
        <p:spPr/>
        <p:txBody>
          <a:bodyPr/>
          <a:lstStyle/>
          <a:p>
            <a:pPr>
              <a:defRPr/>
            </a:pPr>
            <a:fld id="{BABA7C81-61B2-4E92-92F1-9BFC58F3A56C}" type="slidenum">
              <a:rPr lang="en-US" smtClean="0"/>
              <a:pPr>
                <a:defRPr/>
              </a:pPr>
              <a:t>22</a:t>
            </a:fld>
            <a:endParaRPr lang="en-US"/>
          </a:p>
        </p:txBody>
      </p:sp>
      <p:pic>
        <p:nvPicPr>
          <p:cNvPr id="8" name="Picture 2"/>
          <p:cNvPicPr>
            <a:picLocks noChangeAspect="1" noChangeArrowheads="1"/>
          </p:cNvPicPr>
          <p:nvPr/>
        </p:nvPicPr>
        <p:blipFill>
          <a:blip r:embed="rId4" cstate="print"/>
          <a:srcRect/>
          <a:stretch>
            <a:fillRect/>
          </a:stretch>
        </p:blipFill>
        <p:spPr bwMode="auto">
          <a:xfrm>
            <a:off x="1600200" y="1905000"/>
            <a:ext cx="5803900" cy="4114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4495800" cy="1295400"/>
          </a:xfrm>
        </p:spPr>
        <p:txBody>
          <a:bodyPr>
            <a:normAutofit fontScale="90000"/>
          </a:bodyPr>
          <a:lstStyle/>
          <a:p>
            <a:pPr lvl="0">
              <a:defRPr/>
            </a:pPr>
            <a:r>
              <a:rPr lang="en-US" dirty="0" smtClean="0"/>
              <a:t>…..questionnaires: </a:t>
            </a:r>
            <a:br>
              <a:rPr lang="en-US" dirty="0" smtClean="0"/>
            </a:br>
            <a:r>
              <a:rPr lang="en-US" dirty="0" smtClean="0"/>
              <a:t>e-Learning….</a:t>
            </a:r>
            <a:br>
              <a:rPr lang="en-US" dirty="0" smtClean="0"/>
            </a:br>
            <a:endParaRPr lang="en-US" dirty="0"/>
          </a:p>
        </p:txBody>
      </p:sp>
      <p:pic>
        <p:nvPicPr>
          <p:cNvPr id="6" name="Picture 2"/>
          <p:cNvPicPr>
            <a:picLocks noChangeAspect="1" noChangeArrowheads="1"/>
          </p:cNvPicPr>
          <p:nvPr/>
        </p:nvPicPr>
        <p:blipFill>
          <a:blip r:embed="rId3"/>
          <a:srcRect/>
          <a:stretch>
            <a:fillRect/>
          </a:stretch>
        </p:blipFill>
        <p:spPr bwMode="auto">
          <a:xfrm>
            <a:off x="4648200" y="304800"/>
            <a:ext cx="4495800" cy="838200"/>
          </a:xfrm>
          <a:prstGeom prst="rect">
            <a:avLst/>
          </a:prstGeom>
          <a:noFill/>
          <a:ln w="9525">
            <a:noFill/>
            <a:miter lim="800000"/>
            <a:headEnd/>
            <a:tailEnd/>
          </a:ln>
          <a:effectLst/>
        </p:spPr>
      </p:pic>
      <p:sp>
        <p:nvSpPr>
          <p:cNvPr id="10" name="Footer Placeholder 9"/>
          <p:cNvSpPr>
            <a:spLocks noGrp="1"/>
          </p:cNvSpPr>
          <p:nvPr>
            <p:ph type="ftr" sz="quarter" idx="11"/>
          </p:nvPr>
        </p:nvSpPr>
        <p:spPr/>
        <p:txBody>
          <a:bodyPr/>
          <a:lstStyle/>
          <a:p>
            <a:r>
              <a:rPr lang="en-US" sz="1400" smtClean="0"/>
              <a:t>15th Workshop on "Software Engineering Education and Reverse Engineering", 23-30 Aug</a:t>
            </a:r>
            <a:r>
              <a:rPr lang="hr-HR" sz="1400" smtClean="0"/>
              <a:t>ust</a:t>
            </a:r>
            <a:r>
              <a:rPr lang="en-US" sz="1400" smtClean="0"/>
              <a:t> 2015, Bohinj, Slovenia</a:t>
            </a:r>
            <a:endParaRPr lang="hr-HR" sz="1400" dirty="0"/>
          </a:p>
        </p:txBody>
      </p:sp>
      <p:sp>
        <p:nvSpPr>
          <p:cNvPr id="11" name="Slide Number Placeholder 10"/>
          <p:cNvSpPr>
            <a:spLocks noGrp="1"/>
          </p:cNvSpPr>
          <p:nvPr>
            <p:ph type="sldNum" sz="quarter" idx="12"/>
          </p:nvPr>
        </p:nvSpPr>
        <p:spPr/>
        <p:txBody>
          <a:bodyPr/>
          <a:lstStyle/>
          <a:p>
            <a:pPr>
              <a:defRPr/>
            </a:pPr>
            <a:fld id="{BABA7C81-61B2-4E92-92F1-9BFC58F3A56C}" type="slidenum">
              <a:rPr lang="en-US" smtClean="0"/>
              <a:pPr>
                <a:defRPr/>
              </a:pPr>
              <a:t>23</a:t>
            </a:fld>
            <a:endParaRPr lang="en-US"/>
          </a:p>
        </p:txBody>
      </p:sp>
      <p:pic>
        <p:nvPicPr>
          <p:cNvPr id="8" name="Picture 2"/>
          <p:cNvPicPr>
            <a:picLocks noChangeAspect="1" noChangeArrowheads="1"/>
          </p:cNvPicPr>
          <p:nvPr/>
        </p:nvPicPr>
        <p:blipFill>
          <a:blip r:embed="rId4" cstate="print"/>
          <a:srcRect/>
          <a:stretch>
            <a:fillRect/>
          </a:stretch>
        </p:blipFill>
        <p:spPr bwMode="auto">
          <a:xfrm>
            <a:off x="1066800" y="1905000"/>
            <a:ext cx="6399213" cy="41529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4495800" cy="1295400"/>
          </a:xfrm>
        </p:spPr>
        <p:txBody>
          <a:bodyPr>
            <a:normAutofit fontScale="90000"/>
          </a:bodyPr>
          <a:lstStyle/>
          <a:p>
            <a:pPr lvl="0">
              <a:defRPr/>
            </a:pPr>
            <a:r>
              <a:rPr lang="en-US" dirty="0" smtClean="0"/>
              <a:t>…..questionnaires: </a:t>
            </a:r>
            <a:br>
              <a:rPr lang="en-US" dirty="0" smtClean="0"/>
            </a:br>
            <a:r>
              <a:rPr lang="en-US" dirty="0" smtClean="0"/>
              <a:t>e-Learning….</a:t>
            </a:r>
            <a:br>
              <a:rPr lang="en-US" dirty="0" smtClean="0"/>
            </a:br>
            <a:endParaRPr lang="en-US" dirty="0"/>
          </a:p>
        </p:txBody>
      </p:sp>
      <p:pic>
        <p:nvPicPr>
          <p:cNvPr id="6" name="Picture 2"/>
          <p:cNvPicPr>
            <a:picLocks noChangeAspect="1" noChangeArrowheads="1"/>
          </p:cNvPicPr>
          <p:nvPr/>
        </p:nvPicPr>
        <p:blipFill>
          <a:blip r:embed="rId3"/>
          <a:srcRect/>
          <a:stretch>
            <a:fillRect/>
          </a:stretch>
        </p:blipFill>
        <p:spPr bwMode="auto">
          <a:xfrm>
            <a:off x="4648200" y="304800"/>
            <a:ext cx="4495800" cy="838200"/>
          </a:xfrm>
          <a:prstGeom prst="rect">
            <a:avLst/>
          </a:prstGeom>
          <a:noFill/>
          <a:ln w="9525">
            <a:noFill/>
            <a:miter lim="800000"/>
            <a:headEnd/>
            <a:tailEnd/>
          </a:ln>
          <a:effectLst/>
        </p:spPr>
      </p:pic>
      <p:sp>
        <p:nvSpPr>
          <p:cNvPr id="10" name="Footer Placeholder 9"/>
          <p:cNvSpPr>
            <a:spLocks noGrp="1"/>
          </p:cNvSpPr>
          <p:nvPr>
            <p:ph type="ftr" sz="quarter" idx="11"/>
          </p:nvPr>
        </p:nvSpPr>
        <p:spPr/>
        <p:txBody>
          <a:bodyPr/>
          <a:lstStyle/>
          <a:p>
            <a:r>
              <a:rPr lang="en-US" sz="1400" smtClean="0"/>
              <a:t>15th Workshop on "Software Engineering Education and Reverse Engineering", 23-30 Aug</a:t>
            </a:r>
            <a:r>
              <a:rPr lang="hr-HR" sz="1400" smtClean="0"/>
              <a:t>ust</a:t>
            </a:r>
            <a:r>
              <a:rPr lang="en-US" sz="1400" smtClean="0"/>
              <a:t> 2015, Bohinj, Slovenia</a:t>
            </a:r>
            <a:endParaRPr lang="hr-HR" sz="1400" dirty="0"/>
          </a:p>
        </p:txBody>
      </p:sp>
      <p:sp>
        <p:nvSpPr>
          <p:cNvPr id="11" name="Slide Number Placeholder 10"/>
          <p:cNvSpPr>
            <a:spLocks noGrp="1"/>
          </p:cNvSpPr>
          <p:nvPr>
            <p:ph type="sldNum" sz="quarter" idx="12"/>
          </p:nvPr>
        </p:nvSpPr>
        <p:spPr/>
        <p:txBody>
          <a:bodyPr/>
          <a:lstStyle/>
          <a:p>
            <a:pPr>
              <a:defRPr/>
            </a:pPr>
            <a:fld id="{BABA7C81-61B2-4E92-92F1-9BFC58F3A56C}" type="slidenum">
              <a:rPr lang="en-US" smtClean="0"/>
              <a:pPr>
                <a:defRPr/>
              </a:pPr>
              <a:t>24</a:t>
            </a:fld>
            <a:endParaRPr lang="en-US"/>
          </a:p>
        </p:txBody>
      </p:sp>
      <p:pic>
        <p:nvPicPr>
          <p:cNvPr id="8" name="Picture 2"/>
          <p:cNvPicPr>
            <a:picLocks noChangeAspect="1" noChangeArrowheads="1"/>
          </p:cNvPicPr>
          <p:nvPr/>
        </p:nvPicPr>
        <p:blipFill>
          <a:blip r:embed="rId4" cstate="print"/>
          <a:srcRect/>
          <a:stretch>
            <a:fillRect/>
          </a:stretch>
        </p:blipFill>
        <p:spPr bwMode="auto">
          <a:xfrm>
            <a:off x="1524000" y="1905000"/>
            <a:ext cx="6564313" cy="41275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4191000" cy="1143000"/>
          </a:xfrm>
        </p:spPr>
        <p:txBody>
          <a:bodyPr>
            <a:normAutofit fontScale="90000"/>
          </a:bodyPr>
          <a:lstStyle/>
          <a:p>
            <a:pPr lvl="0"/>
            <a:r>
              <a:rPr lang="en-GB" dirty="0" smtClean="0"/>
              <a:t/>
            </a:r>
            <a:br>
              <a:rPr lang="en-GB" dirty="0" smtClean="0"/>
            </a:br>
            <a:r>
              <a:rPr lang="en-US" dirty="0" smtClean="0"/>
              <a:t>Questionnaires: </a:t>
            </a:r>
            <a:br>
              <a:rPr lang="en-US" dirty="0" smtClean="0"/>
            </a:br>
            <a:r>
              <a:rPr lang="en-US" dirty="0" smtClean="0"/>
              <a:t>MOOCs…</a:t>
            </a:r>
            <a:r>
              <a:rPr lang="en-GB" dirty="0" smtClean="0"/>
              <a:t/>
            </a:r>
            <a:br>
              <a:rPr lang="en-GB" dirty="0" smtClean="0"/>
            </a:br>
            <a:endParaRPr lang="en-US" dirty="0"/>
          </a:p>
        </p:txBody>
      </p:sp>
      <p:pic>
        <p:nvPicPr>
          <p:cNvPr id="6" name="Picture 2"/>
          <p:cNvPicPr>
            <a:picLocks noChangeAspect="1" noChangeArrowheads="1"/>
          </p:cNvPicPr>
          <p:nvPr/>
        </p:nvPicPr>
        <p:blipFill>
          <a:blip r:embed="rId3"/>
          <a:srcRect/>
          <a:stretch>
            <a:fillRect/>
          </a:stretch>
        </p:blipFill>
        <p:spPr bwMode="auto">
          <a:xfrm>
            <a:off x="4648200" y="304800"/>
            <a:ext cx="4495800" cy="838200"/>
          </a:xfrm>
          <a:prstGeom prst="rect">
            <a:avLst/>
          </a:prstGeom>
          <a:noFill/>
          <a:ln w="9525">
            <a:noFill/>
            <a:miter lim="800000"/>
            <a:headEnd/>
            <a:tailEnd/>
          </a:ln>
          <a:effectLst/>
        </p:spPr>
      </p:pic>
      <p:sp>
        <p:nvSpPr>
          <p:cNvPr id="8" name="Footer Placeholder 7"/>
          <p:cNvSpPr>
            <a:spLocks noGrp="1"/>
          </p:cNvSpPr>
          <p:nvPr>
            <p:ph type="ftr" sz="quarter" idx="11"/>
          </p:nvPr>
        </p:nvSpPr>
        <p:spPr/>
        <p:txBody>
          <a:bodyPr/>
          <a:lstStyle/>
          <a:p>
            <a:r>
              <a:rPr lang="en-US" sz="1400" smtClean="0"/>
              <a:t>15th Workshop on "Software Engineering Education and Reverse Engineering", 23-30 Aug</a:t>
            </a:r>
            <a:r>
              <a:rPr lang="hr-HR" sz="1400" smtClean="0"/>
              <a:t>ust</a:t>
            </a:r>
            <a:r>
              <a:rPr lang="en-US" sz="1400" smtClean="0"/>
              <a:t> 2015, Bohinj, Slovenia</a:t>
            </a:r>
            <a:endParaRPr lang="hr-HR" sz="1400" dirty="0"/>
          </a:p>
        </p:txBody>
      </p:sp>
      <p:sp>
        <p:nvSpPr>
          <p:cNvPr id="9" name="Slide Number Placeholder 8"/>
          <p:cNvSpPr>
            <a:spLocks noGrp="1"/>
          </p:cNvSpPr>
          <p:nvPr>
            <p:ph type="sldNum" sz="quarter" idx="12"/>
          </p:nvPr>
        </p:nvSpPr>
        <p:spPr/>
        <p:txBody>
          <a:bodyPr/>
          <a:lstStyle/>
          <a:p>
            <a:pPr>
              <a:defRPr/>
            </a:pPr>
            <a:fld id="{BABA7C81-61B2-4E92-92F1-9BFC58F3A56C}" type="slidenum">
              <a:rPr lang="en-US" smtClean="0"/>
              <a:pPr>
                <a:defRPr/>
              </a:pPr>
              <a:t>25</a:t>
            </a:fld>
            <a:endParaRPr lang="en-US"/>
          </a:p>
        </p:txBody>
      </p:sp>
      <p:sp>
        <p:nvSpPr>
          <p:cNvPr id="13" name="Titolo 1"/>
          <p:cNvSpPr txBox="1">
            <a:spLocks/>
          </p:cNvSpPr>
          <p:nvPr/>
        </p:nvSpPr>
        <p:spPr>
          <a:xfrm>
            <a:off x="304800" y="457200"/>
            <a:ext cx="8686800" cy="838200"/>
          </a:xfrm>
          <a:prstGeom prst="rect">
            <a:avLst/>
          </a:prstGeom>
        </p:spPr>
        <p:txBody>
          <a:bodyPr vert="horz" lIns="91440" tIns="45720" rIns="91440" bIns="45720" rtlCol="0" anchor="ctr">
            <a:norm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1200" cap="none" spc="0" normalizeH="0" baseline="0" noProof="0" dirty="0">
              <a:ln>
                <a:noFill/>
              </a:ln>
              <a:solidFill>
                <a:schemeClr val="bg1"/>
              </a:solidFill>
              <a:effectLst>
                <a:outerShdw blurRad="38100" dist="38100" dir="2700000" algn="tl">
                  <a:srgbClr val="000000">
                    <a:alpha val="43137"/>
                  </a:srgbClr>
                </a:outerShdw>
                <a:reflection blurRad="6350" stA="55000" endA="300" endPos="45500" dir="5400000" sy="-100000" algn="bl" rotWithShape="0"/>
              </a:effectLst>
              <a:uLnTx/>
              <a:uFillTx/>
              <a:latin typeface="+mj-lt"/>
              <a:ea typeface="+mj-ea"/>
              <a:cs typeface="+mj-cs"/>
            </a:endParaRPr>
          </a:p>
        </p:txBody>
      </p:sp>
      <p:pic>
        <p:nvPicPr>
          <p:cNvPr id="14" name="Picture 2"/>
          <p:cNvPicPr>
            <a:picLocks noChangeAspect="1" noChangeArrowheads="1"/>
          </p:cNvPicPr>
          <p:nvPr/>
        </p:nvPicPr>
        <p:blipFill>
          <a:blip r:embed="rId4" cstate="print"/>
          <a:srcRect/>
          <a:stretch>
            <a:fillRect/>
          </a:stretch>
        </p:blipFill>
        <p:spPr bwMode="auto">
          <a:xfrm>
            <a:off x="685800" y="1600200"/>
            <a:ext cx="6513513" cy="4241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4191000" cy="1143000"/>
          </a:xfrm>
        </p:spPr>
        <p:txBody>
          <a:bodyPr>
            <a:normAutofit fontScale="90000"/>
          </a:bodyPr>
          <a:lstStyle/>
          <a:p>
            <a:pPr lvl="0"/>
            <a:r>
              <a:rPr lang="en-GB" dirty="0" smtClean="0"/>
              <a:t/>
            </a:r>
            <a:br>
              <a:rPr lang="en-GB" dirty="0" smtClean="0"/>
            </a:br>
            <a:r>
              <a:rPr lang="en-US" dirty="0" smtClean="0"/>
              <a:t>Questionnaires: </a:t>
            </a:r>
            <a:br>
              <a:rPr lang="en-US" dirty="0" smtClean="0"/>
            </a:br>
            <a:r>
              <a:rPr lang="en-US" dirty="0" smtClean="0"/>
              <a:t>MOOCs…</a:t>
            </a:r>
            <a:r>
              <a:rPr lang="en-GB" dirty="0" smtClean="0"/>
              <a:t/>
            </a:r>
            <a:br>
              <a:rPr lang="en-GB" dirty="0" smtClean="0"/>
            </a:br>
            <a:endParaRPr lang="en-US" dirty="0"/>
          </a:p>
        </p:txBody>
      </p:sp>
      <p:pic>
        <p:nvPicPr>
          <p:cNvPr id="6" name="Picture 2"/>
          <p:cNvPicPr>
            <a:picLocks noChangeAspect="1" noChangeArrowheads="1"/>
          </p:cNvPicPr>
          <p:nvPr/>
        </p:nvPicPr>
        <p:blipFill>
          <a:blip r:embed="rId3"/>
          <a:srcRect/>
          <a:stretch>
            <a:fillRect/>
          </a:stretch>
        </p:blipFill>
        <p:spPr bwMode="auto">
          <a:xfrm>
            <a:off x="4648200" y="304800"/>
            <a:ext cx="4495800" cy="838200"/>
          </a:xfrm>
          <a:prstGeom prst="rect">
            <a:avLst/>
          </a:prstGeom>
          <a:noFill/>
          <a:ln w="9525">
            <a:noFill/>
            <a:miter lim="800000"/>
            <a:headEnd/>
            <a:tailEnd/>
          </a:ln>
          <a:effectLst/>
        </p:spPr>
      </p:pic>
      <p:sp>
        <p:nvSpPr>
          <p:cNvPr id="8" name="Footer Placeholder 7"/>
          <p:cNvSpPr>
            <a:spLocks noGrp="1"/>
          </p:cNvSpPr>
          <p:nvPr>
            <p:ph type="ftr" sz="quarter" idx="11"/>
          </p:nvPr>
        </p:nvSpPr>
        <p:spPr/>
        <p:txBody>
          <a:bodyPr/>
          <a:lstStyle/>
          <a:p>
            <a:r>
              <a:rPr lang="en-US" sz="1400" smtClean="0"/>
              <a:t>15th Workshop on "Software Engineering Education and Reverse Engineering", 23-30 Aug</a:t>
            </a:r>
            <a:r>
              <a:rPr lang="hr-HR" sz="1400" smtClean="0"/>
              <a:t>ust</a:t>
            </a:r>
            <a:r>
              <a:rPr lang="en-US" sz="1400" smtClean="0"/>
              <a:t> 2015, Bohinj, Slovenia</a:t>
            </a:r>
            <a:endParaRPr lang="hr-HR" sz="1400" dirty="0"/>
          </a:p>
        </p:txBody>
      </p:sp>
      <p:sp>
        <p:nvSpPr>
          <p:cNvPr id="9" name="Slide Number Placeholder 8"/>
          <p:cNvSpPr>
            <a:spLocks noGrp="1"/>
          </p:cNvSpPr>
          <p:nvPr>
            <p:ph type="sldNum" sz="quarter" idx="12"/>
          </p:nvPr>
        </p:nvSpPr>
        <p:spPr/>
        <p:txBody>
          <a:bodyPr/>
          <a:lstStyle/>
          <a:p>
            <a:pPr>
              <a:defRPr/>
            </a:pPr>
            <a:fld id="{BABA7C81-61B2-4E92-92F1-9BFC58F3A56C}" type="slidenum">
              <a:rPr lang="en-US" smtClean="0"/>
              <a:pPr>
                <a:defRPr/>
              </a:pPr>
              <a:t>26</a:t>
            </a:fld>
            <a:endParaRPr lang="en-US"/>
          </a:p>
        </p:txBody>
      </p:sp>
      <p:sp>
        <p:nvSpPr>
          <p:cNvPr id="13" name="Titolo 1"/>
          <p:cNvSpPr txBox="1">
            <a:spLocks/>
          </p:cNvSpPr>
          <p:nvPr/>
        </p:nvSpPr>
        <p:spPr>
          <a:xfrm>
            <a:off x="304800" y="457200"/>
            <a:ext cx="8686800" cy="838200"/>
          </a:xfrm>
          <a:prstGeom prst="rect">
            <a:avLst/>
          </a:prstGeom>
        </p:spPr>
        <p:txBody>
          <a:bodyPr vert="horz" lIns="91440" tIns="45720" rIns="91440" bIns="45720" rtlCol="0" anchor="ctr">
            <a:norm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1200" cap="none" spc="0" normalizeH="0" baseline="0" noProof="0" dirty="0">
              <a:ln>
                <a:noFill/>
              </a:ln>
              <a:solidFill>
                <a:schemeClr val="bg1"/>
              </a:solidFill>
              <a:effectLst>
                <a:outerShdw blurRad="38100" dist="38100" dir="2700000" algn="tl">
                  <a:srgbClr val="000000">
                    <a:alpha val="43137"/>
                  </a:srgbClr>
                </a:outerShdw>
                <a:reflection blurRad="6350" stA="55000" endA="300" endPos="45500" dir="5400000" sy="-100000" algn="bl" rotWithShape="0"/>
              </a:effectLst>
              <a:uLnTx/>
              <a:uFillTx/>
              <a:latin typeface="+mj-lt"/>
              <a:ea typeface="+mj-ea"/>
              <a:cs typeface="+mj-cs"/>
            </a:endParaRPr>
          </a:p>
        </p:txBody>
      </p:sp>
      <p:pic>
        <p:nvPicPr>
          <p:cNvPr id="10" name="Picture 2"/>
          <p:cNvPicPr>
            <a:picLocks noChangeAspect="1" noChangeArrowheads="1"/>
          </p:cNvPicPr>
          <p:nvPr/>
        </p:nvPicPr>
        <p:blipFill>
          <a:blip r:embed="rId4" cstate="print"/>
          <a:srcRect/>
          <a:stretch>
            <a:fillRect/>
          </a:stretch>
        </p:blipFill>
        <p:spPr bwMode="auto">
          <a:xfrm>
            <a:off x="1066800" y="1752600"/>
            <a:ext cx="6640513" cy="45720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4191000" cy="1143000"/>
          </a:xfrm>
        </p:spPr>
        <p:txBody>
          <a:bodyPr>
            <a:normAutofit fontScale="90000"/>
          </a:bodyPr>
          <a:lstStyle/>
          <a:p>
            <a:pPr lvl="0"/>
            <a:r>
              <a:rPr lang="en-GB" dirty="0" smtClean="0"/>
              <a:t/>
            </a:r>
            <a:br>
              <a:rPr lang="en-GB" dirty="0" smtClean="0"/>
            </a:br>
            <a:r>
              <a:rPr lang="en-US" dirty="0" smtClean="0"/>
              <a:t>Questionnaires: </a:t>
            </a:r>
            <a:br>
              <a:rPr lang="en-US" dirty="0" smtClean="0"/>
            </a:br>
            <a:r>
              <a:rPr lang="en-US" dirty="0" smtClean="0"/>
              <a:t>MOOCs…</a:t>
            </a:r>
            <a:r>
              <a:rPr lang="en-GB" dirty="0" smtClean="0"/>
              <a:t/>
            </a:r>
            <a:br>
              <a:rPr lang="en-GB" dirty="0" smtClean="0"/>
            </a:br>
            <a:endParaRPr lang="en-US" dirty="0"/>
          </a:p>
        </p:txBody>
      </p:sp>
      <p:pic>
        <p:nvPicPr>
          <p:cNvPr id="6" name="Picture 2"/>
          <p:cNvPicPr>
            <a:picLocks noChangeAspect="1" noChangeArrowheads="1"/>
          </p:cNvPicPr>
          <p:nvPr/>
        </p:nvPicPr>
        <p:blipFill>
          <a:blip r:embed="rId3"/>
          <a:srcRect/>
          <a:stretch>
            <a:fillRect/>
          </a:stretch>
        </p:blipFill>
        <p:spPr bwMode="auto">
          <a:xfrm>
            <a:off x="4648200" y="304800"/>
            <a:ext cx="4495800" cy="838200"/>
          </a:xfrm>
          <a:prstGeom prst="rect">
            <a:avLst/>
          </a:prstGeom>
          <a:noFill/>
          <a:ln w="9525">
            <a:noFill/>
            <a:miter lim="800000"/>
            <a:headEnd/>
            <a:tailEnd/>
          </a:ln>
          <a:effectLst/>
        </p:spPr>
      </p:pic>
      <p:sp>
        <p:nvSpPr>
          <p:cNvPr id="8" name="Footer Placeholder 7"/>
          <p:cNvSpPr>
            <a:spLocks noGrp="1"/>
          </p:cNvSpPr>
          <p:nvPr>
            <p:ph type="ftr" sz="quarter" idx="11"/>
          </p:nvPr>
        </p:nvSpPr>
        <p:spPr/>
        <p:txBody>
          <a:bodyPr/>
          <a:lstStyle/>
          <a:p>
            <a:r>
              <a:rPr lang="en-US" sz="1400" smtClean="0"/>
              <a:t>15th Workshop on "Software Engineering Education and Reverse Engineering", 23-30 Aug</a:t>
            </a:r>
            <a:r>
              <a:rPr lang="hr-HR" sz="1400" smtClean="0"/>
              <a:t>ust</a:t>
            </a:r>
            <a:r>
              <a:rPr lang="en-US" sz="1400" smtClean="0"/>
              <a:t> 2015, Bohinj, Slovenia</a:t>
            </a:r>
            <a:endParaRPr lang="hr-HR" sz="1400" dirty="0"/>
          </a:p>
        </p:txBody>
      </p:sp>
      <p:sp>
        <p:nvSpPr>
          <p:cNvPr id="9" name="Slide Number Placeholder 8"/>
          <p:cNvSpPr>
            <a:spLocks noGrp="1"/>
          </p:cNvSpPr>
          <p:nvPr>
            <p:ph type="sldNum" sz="quarter" idx="12"/>
          </p:nvPr>
        </p:nvSpPr>
        <p:spPr/>
        <p:txBody>
          <a:bodyPr/>
          <a:lstStyle/>
          <a:p>
            <a:pPr>
              <a:defRPr/>
            </a:pPr>
            <a:fld id="{BABA7C81-61B2-4E92-92F1-9BFC58F3A56C}" type="slidenum">
              <a:rPr lang="en-US" smtClean="0"/>
              <a:pPr>
                <a:defRPr/>
              </a:pPr>
              <a:t>27</a:t>
            </a:fld>
            <a:endParaRPr lang="en-US"/>
          </a:p>
        </p:txBody>
      </p:sp>
      <p:sp>
        <p:nvSpPr>
          <p:cNvPr id="13" name="Titolo 1"/>
          <p:cNvSpPr txBox="1">
            <a:spLocks/>
          </p:cNvSpPr>
          <p:nvPr/>
        </p:nvSpPr>
        <p:spPr>
          <a:xfrm>
            <a:off x="304800" y="457200"/>
            <a:ext cx="8686800" cy="838200"/>
          </a:xfrm>
          <a:prstGeom prst="rect">
            <a:avLst/>
          </a:prstGeom>
        </p:spPr>
        <p:txBody>
          <a:bodyPr vert="horz" lIns="91440" tIns="45720" rIns="91440" bIns="45720" rtlCol="0" anchor="ctr">
            <a:norm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1200" cap="none" spc="0" normalizeH="0" baseline="0" noProof="0" dirty="0">
              <a:ln>
                <a:noFill/>
              </a:ln>
              <a:solidFill>
                <a:schemeClr val="bg1"/>
              </a:solidFill>
              <a:effectLst>
                <a:outerShdw blurRad="38100" dist="38100" dir="2700000" algn="tl">
                  <a:srgbClr val="000000">
                    <a:alpha val="43137"/>
                  </a:srgbClr>
                </a:outerShdw>
                <a:reflection blurRad="6350" stA="55000" endA="300" endPos="45500" dir="5400000" sy="-100000" algn="bl" rotWithShape="0"/>
              </a:effectLst>
              <a:uLnTx/>
              <a:uFillTx/>
              <a:latin typeface="+mj-lt"/>
              <a:ea typeface="+mj-ea"/>
              <a:cs typeface="+mj-cs"/>
            </a:endParaRPr>
          </a:p>
        </p:txBody>
      </p:sp>
      <p:pic>
        <p:nvPicPr>
          <p:cNvPr id="10" name="Picture 2"/>
          <p:cNvPicPr>
            <a:picLocks noChangeAspect="1" noChangeArrowheads="1"/>
          </p:cNvPicPr>
          <p:nvPr/>
        </p:nvPicPr>
        <p:blipFill>
          <a:blip r:embed="rId4" cstate="print"/>
          <a:srcRect/>
          <a:stretch>
            <a:fillRect/>
          </a:stretch>
        </p:blipFill>
        <p:spPr bwMode="auto">
          <a:xfrm>
            <a:off x="1143000" y="1676400"/>
            <a:ext cx="6488113" cy="45212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4191000" cy="1143000"/>
          </a:xfrm>
        </p:spPr>
        <p:txBody>
          <a:bodyPr>
            <a:normAutofit fontScale="90000"/>
          </a:bodyPr>
          <a:lstStyle/>
          <a:p>
            <a:pPr lvl="0"/>
            <a:r>
              <a:rPr lang="en-GB" dirty="0" smtClean="0"/>
              <a:t/>
            </a:r>
            <a:br>
              <a:rPr lang="en-GB" dirty="0" smtClean="0"/>
            </a:br>
            <a:r>
              <a:rPr lang="en-US" dirty="0" smtClean="0"/>
              <a:t>Questionnaires: </a:t>
            </a:r>
            <a:br>
              <a:rPr lang="en-US" dirty="0" smtClean="0"/>
            </a:br>
            <a:r>
              <a:rPr lang="en-US" dirty="0" smtClean="0"/>
              <a:t>MOOCs…</a:t>
            </a:r>
            <a:r>
              <a:rPr lang="en-GB" dirty="0" smtClean="0"/>
              <a:t/>
            </a:r>
            <a:br>
              <a:rPr lang="en-GB" dirty="0" smtClean="0"/>
            </a:br>
            <a:endParaRPr lang="en-US" dirty="0"/>
          </a:p>
        </p:txBody>
      </p:sp>
      <p:pic>
        <p:nvPicPr>
          <p:cNvPr id="6" name="Picture 2"/>
          <p:cNvPicPr>
            <a:picLocks noChangeAspect="1" noChangeArrowheads="1"/>
          </p:cNvPicPr>
          <p:nvPr/>
        </p:nvPicPr>
        <p:blipFill>
          <a:blip r:embed="rId3"/>
          <a:srcRect/>
          <a:stretch>
            <a:fillRect/>
          </a:stretch>
        </p:blipFill>
        <p:spPr bwMode="auto">
          <a:xfrm>
            <a:off x="4648200" y="304800"/>
            <a:ext cx="4495800" cy="838200"/>
          </a:xfrm>
          <a:prstGeom prst="rect">
            <a:avLst/>
          </a:prstGeom>
          <a:noFill/>
          <a:ln w="9525">
            <a:noFill/>
            <a:miter lim="800000"/>
            <a:headEnd/>
            <a:tailEnd/>
          </a:ln>
          <a:effectLst/>
        </p:spPr>
      </p:pic>
      <p:sp>
        <p:nvSpPr>
          <p:cNvPr id="8" name="Footer Placeholder 7"/>
          <p:cNvSpPr>
            <a:spLocks noGrp="1"/>
          </p:cNvSpPr>
          <p:nvPr>
            <p:ph type="ftr" sz="quarter" idx="11"/>
          </p:nvPr>
        </p:nvSpPr>
        <p:spPr/>
        <p:txBody>
          <a:bodyPr/>
          <a:lstStyle/>
          <a:p>
            <a:r>
              <a:rPr lang="en-US" sz="1400" smtClean="0"/>
              <a:t>15th Workshop on "Software Engineering Education and Reverse Engineering", 23-30 Aug</a:t>
            </a:r>
            <a:r>
              <a:rPr lang="hr-HR" sz="1400" smtClean="0"/>
              <a:t>ust</a:t>
            </a:r>
            <a:r>
              <a:rPr lang="en-US" sz="1400" smtClean="0"/>
              <a:t> 2015, Bohinj, Slovenia</a:t>
            </a:r>
            <a:endParaRPr lang="hr-HR" sz="1400" dirty="0"/>
          </a:p>
        </p:txBody>
      </p:sp>
      <p:sp>
        <p:nvSpPr>
          <p:cNvPr id="9" name="Slide Number Placeholder 8"/>
          <p:cNvSpPr>
            <a:spLocks noGrp="1"/>
          </p:cNvSpPr>
          <p:nvPr>
            <p:ph type="sldNum" sz="quarter" idx="12"/>
          </p:nvPr>
        </p:nvSpPr>
        <p:spPr/>
        <p:txBody>
          <a:bodyPr/>
          <a:lstStyle/>
          <a:p>
            <a:pPr>
              <a:defRPr/>
            </a:pPr>
            <a:fld id="{BABA7C81-61B2-4E92-92F1-9BFC58F3A56C}" type="slidenum">
              <a:rPr lang="en-US" smtClean="0"/>
              <a:pPr>
                <a:defRPr/>
              </a:pPr>
              <a:t>28</a:t>
            </a:fld>
            <a:endParaRPr lang="en-US"/>
          </a:p>
        </p:txBody>
      </p:sp>
      <p:sp>
        <p:nvSpPr>
          <p:cNvPr id="13" name="Titolo 1"/>
          <p:cNvSpPr txBox="1">
            <a:spLocks/>
          </p:cNvSpPr>
          <p:nvPr/>
        </p:nvSpPr>
        <p:spPr>
          <a:xfrm>
            <a:off x="304800" y="457200"/>
            <a:ext cx="8686800" cy="838200"/>
          </a:xfrm>
          <a:prstGeom prst="rect">
            <a:avLst/>
          </a:prstGeom>
        </p:spPr>
        <p:txBody>
          <a:bodyPr vert="horz" lIns="91440" tIns="45720" rIns="91440" bIns="45720" rtlCol="0" anchor="ctr">
            <a:norm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1200" cap="none" spc="0" normalizeH="0" baseline="0" noProof="0" dirty="0">
              <a:ln>
                <a:noFill/>
              </a:ln>
              <a:solidFill>
                <a:schemeClr val="bg1"/>
              </a:solidFill>
              <a:effectLst>
                <a:outerShdw blurRad="38100" dist="38100" dir="2700000" algn="tl">
                  <a:srgbClr val="000000">
                    <a:alpha val="43137"/>
                  </a:srgbClr>
                </a:outerShdw>
                <a:reflection blurRad="6350" stA="55000" endA="300" endPos="45500" dir="5400000" sy="-100000" algn="bl" rotWithShape="0"/>
              </a:effectLst>
              <a:uLnTx/>
              <a:uFillTx/>
              <a:latin typeface="+mj-lt"/>
              <a:ea typeface="+mj-ea"/>
              <a:cs typeface="+mj-cs"/>
            </a:endParaRPr>
          </a:p>
        </p:txBody>
      </p:sp>
      <p:pic>
        <p:nvPicPr>
          <p:cNvPr id="10" name="Picture 2"/>
          <p:cNvPicPr>
            <a:picLocks noChangeAspect="1" noChangeArrowheads="1"/>
          </p:cNvPicPr>
          <p:nvPr/>
        </p:nvPicPr>
        <p:blipFill>
          <a:blip r:embed="rId4" cstate="print"/>
          <a:srcRect/>
          <a:stretch>
            <a:fillRect/>
          </a:stretch>
        </p:blipFill>
        <p:spPr bwMode="auto">
          <a:xfrm>
            <a:off x="1676400" y="1676400"/>
            <a:ext cx="6462713" cy="44577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417638"/>
          </a:xfrm>
        </p:spPr>
        <p:txBody>
          <a:bodyPr>
            <a:normAutofit fontScale="90000"/>
          </a:bodyPr>
          <a:lstStyle/>
          <a:p>
            <a:pPr lvl="0"/>
            <a:r>
              <a:rPr lang="en-GB" dirty="0" smtClean="0"/>
              <a:t/>
            </a:r>
            <a:br>
              <a:rPr lang="en-GB" dirty="0" smtClean="0"/>
            </a:br>
            <a:r>
              <a:rPr lang="en-GB" dirty="0" smtClean="0"/>
              <a:t>DISCUSSION</a:t>
            </a:r>
            <a:r>
              <a:rPr lang="en-US" b="1" dirty="0"/>
              <a:t/>
            </a:r>
            <a:br>
              <a:rPr lang="en-US" b="1" dirty="0"/>
            </a:br>
            <a:r>
              <a:rPr lang="en-US" dirty="0" smtClean="0"/>
              <a:t>Some Remarks…</a:t>
            </a:r>
            <a:br>
              <a:rPr lang="en-US" dirty="0" smtClean="0"/>
            </a:br>
            <a:endParaRPr lang="en-US" dirty="0"/>
          </a:p>
        </p:txBody>
      </p:sp>
      <p:pic>
        <p:nvPicPr>
          <p:cNvPr id="7" name="Picture 2"/>
          <p:cNvPicPr>
            <a:picLocks noChangeAspect="1" noChangeArrowheads="1"/>
          </p:cNvPicPr>
          <p:nvPr/>
        </p:nvPicPr>
        <p:blipFill>
          <a:blip r:embed="rId2"/>
          <a:srcRect/>
          <a:stretch>
            <a:fillRect/>
          </a:stretch>
        </p:blipFill>
        <p:spPr bwMode="auto">
          <a:xfrm>
            <a:off x="3352800" y="228600"/>
            <a:ext cx="5791200" cy="990600"/>
          </a:xfrm>
          <a:prstGeom prst="rect">
            <a:avLst/>
          </a:prstGeom>
          <a:noFill/>
          <a:ln w="9525">
            <a:noFill/>
            <a:miter lim="800000"/>
            <a:headEnd/>
            <a:tailEnd/>
          </a:ln>
          <a:effectLst/>
        </p:spPr>
      </p:pic>
      <p:sp>
        <p:nvSpPr>
          <p:cNvPr id="8" name="Footer Placeholder 7"/>
          <p:cNvSpPr>
            <a:spLocks noGrp="1"/>
          </p:cNvSpPr>
          <p:nvPr>
            <p:ph type="ftr" sz="quarter" idx="11"/>
          </p:nvPr>
        </p:nvSpPr>
        <p:spPr/>
        <p:txBody>
          <a:bodyPr/>
          <a:lstStyle/>
          <a:p>
            <a:r>
              <a:rPr lang="en-US" sz="1400" smtClean="0"/>
              <a:t>15th Workshop on "Software Engineering Education and Reverse Engineering", 23-30 Aug</a:t>
            </a:r>
            <a:r>
              <a:rPr lang="hr-HR" sz="1400" smtClean="0"/>
              <a:t>ust</a:t>
            </a:r>
            <a:r>
              <a:rPr lang="en-US" sz="1400" smtClean="0"/>
              <a:t> 2015, Bohinj, Slovenia</a:t>
            </a:r>
            <a:endParaRPr lang="hr-HR" sz="1400" dirty="0"/>
          </a:p>
        </p:txBody>
      </p:sp>
      <p:sp>
        <p:nvSpPr>
          <p:cNvPr id="9" name="Slide Number Placeholder 8"/>
          <p:cNvSpPr>
            <a:spLocks noGrp="1"/>
          </p:cNvSpPr>
          <p:nvPr>
            <p:ph type="sldNum" sz="quarter" idx="12"/>
          </p:nvPr>
        </p:nvSpPr>
        <p:spPr/>
        <p:txBody>
          <a:bodyPr/>
          <a:lstStyle/>
          <a:p>
            <a:pPr>
              <a:defRPr/>
            </a:pPr>
            <a:fld id="{BABA7C81-61B2-4E92-92F1-9BFC58F3A56C}" type="slidenum">
              <a:rPr lang="en-US" smtClean="0"/>
              <a:pPr>
                <a:defRPr/>
              </a:pPr>
              <a:t>29</a:t>
            </a:fld>
            <a:endParaRPr lang="en-US"/>
          </a:p>
        </p:txBody>
      </p:sp>
      <p:sp>
        <p:nvSpPr>
          <p:cNvPr id="10" name="Titolo 1"/>
          <p:cNvSpPr txBox="1">
            <a:spLocks/>
          </p:cNvSpPr>
          <p:nvPr/>
        </p:nvSpPr>
        <p:spPr>
          <a:xfrm>
            <a:off x="0" y="0"/>
            <a:ext cx="8991600" cy="1295400"/>
          </a:xfrm>
          <a:prstGeom prst="rect">
            <a:avLst/>
          </a:prstGeom>
        </p:spPr>
        <p:txBody>
          <a:bodyPr vert="horz" lIns="91440" tIns="45720" rIns="91440" bIns="45720" rtlCol="0" anchor="ctr">
            <a:norm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1200" cap="none" spc="0" normalizeH="0" baseline="0" noProof="0" dirty="0">
              <a:ln>
                <a:noFill/>
              </a:ln>
              <a:solidFill>
                <a:schemeClr val="bg1"/>
              </a:solidFill>
              <a:effectLst>
                <a:outerShdw blurRad="38100" dist="38100" dir="2700000" algn="tl">
                  <a:srgbClr val="000000">
                    <a:alpha val="43137"/>
                  </a:srgbClr>
                </a:outerShdw>
                <a:reflection blurRad="6350" stA="55000" endA="300" endPos="45500" dir="5400000" sy="-100000" algn="bl" rotWithShape="0"/>
              </a:effectLst>
              <a:uLnTx/>
              <a:uFillTx/>
              <a:latin typeface="+mj-lt"/>
              <a:ea typeface="+mj-ea"/>
              <a:cs typeface="+mj-cs"/>
            </a:endParaRPr>
          </a:p>
        </p:txBody>
      </p:sp>
      <p:sp>
        <p:nvSpPr>
          <p:cNvPr id="11" name="Segnaposto contenuto 2"/>
          <p:cNvSpPr txBox="1">
            <a:spLocks/>
          </p:cNvSpPr>
          <p:nvPr/>
        </p:nvSpPr>
        <p:spPr bwMode="auto">
          <a:xfrm>
            <a:off x="152400" y="1556792"/>
            <a:ext cx="8763000" cy="47525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tab pos="263525" algn="l"/>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The percentages of the three categories of respondents  who agreed on the good qualities of e-learning are very similar</a:t>
            </a:r>
          </a:p>
          <a:p>
            <a:pPr marL="0" marR="0" lvl="0" indent="0" algn="l" defTabSz="914400" rtl="0" eaLnBrk="1" fontAlgn="base" latinLnBrk="0" hangingPunct="1">
              <a:lnSpc>
                <a:spcPct val="100000"/>
              </a:lnSpc>
              <a:spcBef>
                <a:spcPct val="20000"/>
              </a:spcBef>
              <a:spcAft>
                <a:spcPct val="0"/>
              </a:spcAft>
              <a:buClrTx/>
              <a:buSzTx/>
              <a:buFont typeface="Arial" charset="0"/>
              <a:buNone/>
              <a:tabLst>
                <a:tab pos="263525" algn="l"/>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400050" marR="0" lvl="1" indent="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2800" b="0" i="0" u="none" strike="noStrike" kern="1200" cap="none" spc="0" normalizeH="0" baseline="0" noProof="0" dirty="0" smtClean="0">
                <a:ln>
                  <a:noFill/>
                </a:ln>
                <a:solidFill>
                  <a:srgbClr val="FF0000"/>
                </a:solidFill>
                <a:effectLst/>
                <a:uLnTx/>
                <a:uFillTx/>
                <a:latin typeface="+mn-lt"/>
                <a:ea typeface="+mn-ea"/>
                <a:cs typeface="+mn-cs"/>
              </a:rPr>
              <a:t> in most cases &gt; 75% (levels 3+4 together) </a:t>
            </a:r>
          </a:p>
          <a:p>
            <a:pPr marL="400050" marR="0" lvl="1" indent="0" algn="l" defTabSz="914400" rtl="0" eaLnBrk="1" fontAlgn="base" latinLnBrk="0" hangingPunct="1">
              <a:lnSpc>
                <a:spcPct val="100000"/>
              </a:lnSpc>
              <a:spcBef>
                <a:spcPct val="20000"/>
              </a:spcBef>
              <a:spcAft>
                <a:spcPct val="0"/>
              </a:spcAft>
              <a:buClrTx/>
              <a:buSzTx/>
              <a:tabLst/>
              <a:defRPr/>
            </a:pPr>
            <a:endParaRPr kumimoji="0" lang="en-US" sz="2800" b="0" i="0" u="none" strike="noStrike" kern="1200" cap="none" spc="0" normalizeH="0" baseline="0" noProof="0" dirty="0" smtClean="0">
              <a:ln>
                <a:noFill/>
              </a:ln>
              <a:solidFill>
                <a:srgbClr val="FF0000"/>
              </a:solidFill>
              <a:effectLst/>
              <a:uLnTx/>
              <a:uFillTx/>
              <a:latin typeface="+mn-lt"/>
              <a:ea typeface="+mn-ea"/>
              <a:cs typeface="+mn-cs"/>
            </a:endParaRPr>
          </a:p>
          <a:p>
            <a:pPr marL="400050" marR="0" lvl="1" indent="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2800" b="0" i="0" u="none" strike="noStrike" kern="1200" cap="none" spc="0" normalizeH="0" baseline="0" noProof="0" dirty="0" smtClean="0">
                <a:ln>
                  <a:noFill/>
                </a:ln>
                <a:solidFill>
                  <a:srgbClr val="FF0000"/>
                </a:solidFill>
                <a:effectLst/>
                <a:uLnTx/>
                <a:uFillTx/>
                <a:latin typeface="+mn-lt"/>
                <a:ea typeface="+mn-ea"/>
                <a:cs typeface="+mn-cs"/>
              </a:rPr>
              <a:t> the actual or potential advantages of e-learning are well    acknowledged by both the academic world and its “users” (i.e. students and their prospective employers)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2" end="2"/>
                                            </p:txEl>
                                          </p:spTgt>
                                        </p:tgtEl>
                                        <p:attrNameLst>
                                          <p:attrName>style.visibility</p:attrName>
                                        </p:attrNameLst>
                                      </p:cBhvr>
                                      <p:to>
                                        <p:strVal val="visible"/>
                                      </p:to>
                                    </p:set>
                                    <p:animEffect transition="in" filter="fade">
                                      <p:cBhvr>
                                        <p:cTn id="12" dur="500"/>
                                        <p:tgtEl>
                                          <p:spTgt spid="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animEffect transition="in" filter="fade">
                                      <p:cBhvr>
                                        <p:cTn id="17"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Motivation</a:t>
            </a:r>
            <a:endParaRPr lang="en-US" sz="4000" dirty="0"/>
          </a:p>
        </p:txBody>
      </p:sp>
      <p:sp>
        <p:nvSpPr>
          <p:cNvPr id="3" name="Content Placeholder 2"/>
          <p:cNvSpPr>
            <a:spLocks noGrp="1"/>
          </p:cNvSpPr>
          <p:nvPr>
            <p:ph idx="1"/>
          </p:nvPr>
        </p:nvSpPr>
        <p:spPr>
          <a:xfrm>
            <a:off x="228600" y="1403350"/>
            <a:ext cx="8686800" cy="4997450"/>
          </a:xfrm>
        </p:spPr>
        <p:txBody>
          <a:bodyPr/>
          <a:lstStyle/>
          <a:p>
            <a:pPr algn="just">
              <a:buNone/>
            </a:pPr>
            <a:endParaRPr lang="en-US" sz="1800" b="1" i="1" dirty="0" smtClean="0">
              <a:solidFill>
                <a:schemeClr val="accent1">
                  <a:lumMod val="50000"/>
                </a:schemeClr>
              </a:solidFill>
            </a:endParaRPr>
          </a:p>
          <a:p>
            <a:pPr algn="just"/>
            <a:r>
              <a:rPr lang="en-US" sz="2600" dirty="0" smtClean="0"/>
              <a:t>The investigation was carried out in the context of the </a:t>
            </a:r>
            <a:r>
              <a:rPr lang="en-US" sz="2600" b="1" i="1" dirty="0" smtClean="0">
                <a:solidFill>
                  <a:schemeClr val="accent1">
                    <a:lumMod val="50000"/>
                  </a:schemeClr>
                </a:solidFill>
              </a:rPr>
              <a:t>FETCH European Thematic Network:</a:t>
            </a:r>
          </a:p>
          <a:p>
            <a:pPr algn="ctr">
              <a:buNone/>
            </a:pPr>
            <a:r>
              <a:rPr lang="en-US" sz="2800" b="1" i="1" dirty="0" smtClean="0"/>
              <a:t>Future Education and Training in Computing: How to support learning at anytime anywhere</a:t>
            </a:r>
            <a:endParaRPr lang="en-US" sz="2600" b="1" i="1" dirty="0" smtClean="0">
              <a:solidFill>
                <a:schemeClr val="accent1">
                  <a:lumMod val="50000"/>
                </a:schemeClr>
              </a:solidFill>
            </a:endParaRPr>
          </a:p>
          <a:p>
            <a:pPr algn="just">
              <a:buNone/>
            </a:pPr>
            <a:r>
              <a:rPr lang="en-US" sz="2600" b="1" i="1" dirty="0" smtClean="0">
                <a:solidFill>
                  <a:schemeClr val="accent1">
                    <a:lumMod val="50000"/>
                  </a:schemeClr>
                </a:solidFill>
              </a:rPr>
              <a:t> </a:t>
            </a:r>
            <a:r>
              <a:rPr lang="en-US" sz="2600" b="1" i="1" dirty="0" smtClean="0">
                <a:solidFill>
                  <a:schemeClr val="accent1">
                    <a:lumMod val="50000"/>
                  </a:schemeClr>
                </a:solidFill>
                <a:hlinkClick r:id="rId2"/>
              </a:rPr>
              <a:t>http://fetch.ecs.uni-ruse.bg/?cmd=gsIndex</a:t>
            </a:r>
            <a:endParaRPr lang="en-US" sz="2600" b="1" i="1" dirty="0" smtClean="0">
              <a:solidFill>
                <a:schemeClr val="accent1">
                  <a:lumMod val="50000"/>
                </a:schemeClr>
              </a:solidFill>
            </a:endParaRPr>
          </a:p>
          <a:p>
            <a:pPr algn="just">
              <a:buNone/>
            </a:pPr>
            <a:r>
              <a:rPr lang="en-US" sz="2600" b="1" u="sng" dirty="0" smtClean="0">
                <a:solidFill>
                  <a:schemeClr val="accent1">
                    <a:lumMod val="50000"/>
                  </a:schemeClr>
                </a:solidFill>
              </a:rPr>
              <a:t>WP -3  </a:t>
            </a:r>
            <a:r>
              <a:rPr lang="en-US" sz="2800" b="1" u="sng" dirty="0" smtClean="0"/>
              <a:t>TASK T1: </a:t>
            </a:r>
          </a:p>
          <a:p>
            <a:pPr algn="just"/>
            <a:r>
              <a:rPr lang="en-US" sz="2800" dirty="0" smtClean="0"/>
              <a:t>Defining best curricula and syllabi for bachelors, masters and doctorates in CS, CE, SE and IS, as well as for their implementation in higher education institutions;</a:t>
            </a:r>
          </a:p>
          <a:p>
            <a:pPr algn="just"/>
            <a:r>
              <a:rPr lang="en-US" sz="2800" dirty="0" smtClean="0"/>
              <a:t> Establishing best teaching modalities.</a:t>
            </a:r>
            <a:endParaRPr lang="en-US" sz="2600" b="1" i="1" dirty="0" smtClean="0">
              <a:solidFill>
                <a:schemeClr val="accent1">
                  <a:lumMod val="50000"/>
                </a:schemeClr>
              </a:solidFill>
            </a:endParaRPr>
          </a:p>
          <a:p>
            <a:pPr algn="just">
              <a:buNone/>
            </a:pPr>
            <a:endParaRPr lang="en-US" sz="2600" b="1" i="1" dirty="0" smtClean="0">
              <a:solidFill>
                <a:schemeClr val="accent1">
                  <a:lumMod val="50000"/>
                </a:schemeClr>
              </a:solidFill>
            </a:endParaRPr>
          </a:p>
        </p:txBody>
      </p:sp>
      <p:pic>
        <p:nvPicPr>
          <p:cNvPr id="6" name="Picture 2"/>
          <p:cNvPicPr>
            <a:picLocks noChangeAspect="1" noChangeArrowheads="1"/>
          </p:cNvPicPr>
          <p:nvPr/>
        </p:nvPicPr>
        <p:blipFill>
          <a:blip r:embed="rId3"/>
          <a:srcRect/>
          <a:stretch>
            <a:fillRect/>
          </a:stretch>
        </p:blipFill>
        <p:spPr bwMode="auto">
          <a:xfrm>
            <a:off x="2819400" y="0"/>
            <a:ext cx="6324600" cy="1143000"/>
          </a:xfrm>
          <a:prstGeom prst="rect">
            <a:avLst/>
          </a:prstGeom>
          <a:noFill/>
          <a:ln w="9525">
            <a:noFill/>
            <a:miter lim="800000"/>
            <a:headEnd/>
            <a:tailEnd/>
          </a:ln>
          <a:effectLst/>
        </p:spPr>
      </p:pic>
      <p:sp>
        <p:nvSpPr>
          <p:cNvPr id="8" name="Footer Placeholder 7"/>
          <p:cNvSpPr>
            <a:spLocks noGrp="1"/>
          </p:cNvSpPr>
          <p:nvPr>
            <p:ph type="ftr" sz="quarter" idx="11"/>
          </p:nvPr>
        </p:nvSpPr>
        <p:spPr/>
        <p:txBody>
          <a:bodyPr/>
          <a:lstStyle/>
          <a:p>
            <a:r>
              <a:rPr lang="en-US" sz="1400" smtClean="0"/>
              <a:t>15th Workshop on "Software Engineering Education and Reverse Engineering", 23-30 Aug</a:t>
            </a:r>
            <a:r>
              <a:rPr lang="hr-HR" sz="1400" smtClean="0"/>
              <a:t>ust</a:t>
            </a:r>
            <a:r>
              <a:rPr lang="en-US" sz="1400" smtClean="0"/>
              <a:t> 2015, Bohinj, Slovenia</a:t>
            </a:r>
            <a:endParaRPr lang="hr-HR" sz="1400" dirty="0"/>
          </a:p>
        </p:txBody>
      </p:sp>
      <p:sp>
        <p:nvSpPr>
          <p:cNvPr id="9" name="Slide Number Placeholder 8"/>
          <p:cNvSpPr>
            <a:spLocks noGrp="1"/>
          </p:cNvSpPr>
          <p:nvPr>
            <p:ph type="sldNum" sz="quarter" idx="12"/>
          </p:nvPr>
        </p:nvSpPr>
        <p:spPr/>
        <p:txBody>
          <a:bodyPr/>
          <a:lstStyle/>
          <a:p>
            <a:pPr>
              <a:defRPr/>
            </a:pPr>
            <a:fld id="{BABA7C81-61B2-4E92-92F1-9BFC58F3A56C}"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417638"/>
          </a:xfrm>
        </p:spPr>
        <p:txBody>
          <a:bodyPr>
            <a:normAutofit fontScale="90000"/>
          </a:bodyPr>
          <a:lstStyle/>
          <a:p>
            <a:pPr lvl="0"/>
            <a:r>
              <a:rPr lang="en-GB" dirty="0" smtClean="0"/>
              <a:t/>
            </a:r>
            <a:br>
              <a:rPr lang="en-GB" dirty="0" smtClean="0"/>
            </a:br>
            <a:r>
              <a:rPr lang="en-GB" dirty="0" smtClean="0"/>
              <a:t>DISCUSSION</a:t>
            </a:r>
            <a:r>
              <a:rPr lang="en-US" b="1" dirty="0"/>
              <a:t/>
            </a:r>
            <a:br>
              <a:rPr lang="en-US" b="1" dirty="0"/>
            </a:br>
            <a:r>
              <a:rPr lang="en-US" dirty="0" smtClean="0"/>
              <a:t>Some Remarks…</a:t>
            </a:r>
            <a:br>
              <a:rPr lang="en-US" dirty="0" smtClean="0"/>
            </a:br>
            <a:endParaRPr lang="en-US" dirty="0"/>
          </a:p>
        </p:txBody>
      </p:sp>
      <p:pic>
        <p:nvPicPr>
          <p:cNvPr id="7" name="Picture 2"/>
          <p:cNvPicPr>
            <a:picLocks noChangeAspect="1" noChangeArrowheads="1"/>
          </p:cNvPicPr>
          <p:nvPr/>
        </p:nvPicPr>
        <p:blipFill>
          <a:blip r:embed="rId2"/>
          <a:srcRect/>
          <a:stretch>
            <a:fillRect/>
          </a:stretch>
        </p:blipFill>
        <p:spPr bwMode="auto">
          <a:xfrm>
            <a:off x="3352800" y="228600"/>
            <a:ext cx="5791200" cy="990600"/>
          </a:xfrm>
          <a:prstGeom prst="rect">
            <a:avLst/>
          </a:prstGeom>
          <a:noFill/>
          <a:ln w="9525">
            <a:noFill/>
            <a:miter lim="800000"/>
            <a:headEnd/>
            <a:tailEnd/>
          </a:ln>
          <a:effectLst/>
        </p:spPr>
      </p:pic>
      <p:sp>
        <p:nvSpPr>
          <p:cNvPr id="8" name="Footer Placeholder 7"/>
          <p:cNvSpPr>
            <a:spLocks noGrp="1"/>
          </p:cNvSpPr>
          <p:nvPr>
            <p:ph type="ftr" sz="quarter" idx="11"/>
          </p:nvPr>
        </p:nvSpPr>
        <p:spPr/>
        <p:txBody>
          <a:bodyPr/>
          <a:lstStyle/>
          <a:p>
            <a:r>
              <a:rPr lang="en-US" sz="1400" smtClean="0"/>
              <a:t>15th Workshop on "Software Engineering Education and Reverse Engineering", 23-30 Aug</a:t>
            </a:r>
            <a:r>
              <a:rPr lang="hr-HR" sz="1400" smtClean="0"/>
              <a:t>ust</a:t>
            </a:r>
            <a:r>
              <a:rPr lang="en-US" sz="1400" smtClean="0"/>
              <a:t> 2015, Bohinj, Slovenia</a:t>
            </a:r>
            <a:endParaRPr lang="hr-HR" sz="1400" dirty="0"/>
          </a:p>
        </p:txBody>
      </p:sp>
      <p:sp>
        <p:nvSpPr>
          <p:cNvPr id="9" name="Slide Number Placeholder 8"/>
          <p:cNvSpPr>
            <a:spLocks noGrp="1"/>
          </p:cNvSpPr>
          <p:nvPr>
            <p:ph type="sldNum" sz="quarter" idx="12"/>
          </p:nvPr>
        </p:nvSpPr>
        <p:spPr/>
        <p:txBody>
          <a:bodyPr/>
          <a:lstStyle/>
          <a:p>
            <a:pPr>
              <a:defRPr/>
            </a:pPr>
            <a:fld id="{BABA7C81-61B2-4E92-92F1-9BFC58F3A56C}" type="slidenum">
              <a:rPr lang="en-US" smtClean="0"/>
              <a:pPr>
                <a:defRPr/>
              </a:pPr>
              <a:t>30</a:t>
            </a:fld>
            <a:endParaRPr lang="en-US"/>
          </a:p>
        </p:txBody>
      </p:sp>
      <p:sp>
        <p:nvSpPr>
          <p:cNvPr id="10" name="Titolo 1"/>
          <p:cNvSpPr txBox="1">
            <a:spLocks/>
          </p:cNvSpPr>
          <p:nvPr/>
        </p:nvSpPr>
        <p:spPr>
          <a:xfrm>
            <a:off x="0" y="0"/>
            <a:ext cx="8991600" cy="1295400"/>
          </a:xfrm>
          <a:prstGeom prst="rect">
            <a:avLst/>
          </a:prstGeom>
        </p:spPr>
        <p:txBody>
          <a:bodyPr vert="horz" lIns="91440" tIns="45720" rIns="91440" bIns="45720" rtlCol="0" anchor="ctr">
            <a:norm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1200" cap="none" spc="0" normalizeH="0" baseline="0" noProof="0" dirty="0">
              <a:ln>
                <a:noFill/>
              </a:ln>
              <a:solidFill>
                <a:schemeClr val="bg1"/>
              </a:solidFill>
              <a:effectLst>
                <a:outerShdw blurRad="38100" dist="38100" dir="2700000" algn="tl">
                  <a:srgbClr val="000000">
                    <a:alpha val="43137"/>
                  </a:srgbClr>
                </a:outerShdw>
                <a:reflection blurRad="6350" stA="55000" endA="300" endPos="45500" dir="5400000" sy="-100000" algn="bl" rotWithShape="0"/>
              </a:effectLst>
              <a:uLnTx/>
              <a:uFillTx/>
              <a:latin typeface="+mj-lt"/>
              <a:ea typeface="+mj-ea"/>
              <a:cs typeface="+mj-cs"/>
            </a:endParaRPr>
          </a:p>
        </p:txBody>
      </p:sp>
      <p:sp>
        <p:nvSpPr>
          <p:cNvPr id="11" name="Segnaposto contenuto 2"/>
          <p:cNvSpPr txBox="1">
            <a:spLocks/>
          </p:cNvSpPr>
          <p:nvPr/>
        </p:nvSpPr>
        <p:spPr bwMode="auto">
          <a:xfrm>
            <a:off x="152400" y="1556792"/>
            <a:ext cx="8763000" cy="47525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85000" lnSpcReduction="20000"/>
          </a:bodyPr>
          <a:lstStyle/>
          <a:p>
            <a:pPr marL="0" indent="0">
              <a:buNone/>
            </a:pPr>
            <a:r>
              <a:rPr lang="en-US" sz="3600" dirty="0" smtClean="0">
                <a:latin typeface="+mn-lt"/>
              </a:rPr>
              <a:t>Also the percentages of the three categories of respondents who agreed on the challenges of  e-learning are similar, with two exceptions:</a:t>
            </a:r>
          </a:p>
          <a:p>
            <a:pPr marL="0" indent="0">
              <a:buNone/>
            </a:pPr>
            <a:endParaRPr lang="en-US" sz="3100" dirty="0" smtClean="0">
              <a:latin typeface="+mn-lt"/>
            </a:endParaRPr>
          </a:p>
          <a:p>
            <a:pPr marL="400050" lvl="1" indent="0">
              <a:spcBef>
                <a:spcPts val="1200"/>
              </a:spcBef>
            </a:pPr>
            <a:r>
              <a:rPr lang="en-US" sz="3100" dirty="0" smtClean="0">
                <a:solidFill>
                  <a:srgbClr val="FF0000"/>
                </a:solidFill>
                <a:latin typeface="+mn-lt"/>
              </a:rPr>
              <a:t> </a:t>
            </a:r>
            <a:r>
              <a:rPr lang="en-US" sz="3400" b="1" dirty="0" smtClean="0">
                <a:solidFill>
                  <a:srgbClr val="FF0000"/>
                </a:solidFill>
                <a:latin typeface="+mn-lt"/>
              </a:rPr>
              <a:t>Potential low student completion rate</a:t>
            </a:r>
            <a:r>
              <a:rPr lang="en-US" sz="3400" dirty="0" smtClean="0">
                <a:solidFill>
                  <a:srgbClr val="FF0000"/>
                </a:solidFill>
                <a:latin typeface="+mn-lt"/>
              </a:rPr>
              <a:t>: about 46% of alumni (levels 3+4) consider it a real problem, as opposed to about 37% of professors and 25% of industry representatives .</a:t>
            </a:r>
          </a:p>
          <a:p>
            <a:pPr marL="400050" lvl="1" indent="0">
              <a:spcBef>
                <a:spcPts val="1200"/>
              </a:spcBef>
            </a:pPr>
            <a:r>
              <a:rPr lang="en-US" sz="3400" b="1" dirty="0" smtClean="0">
                <a:solidFill>
                  <a:srgbClr val="FF0000"/>
                </a:solidFill>
                <a:latin typeface="+mn-lt"/>
              </a:rPr>
              <a:t> Need for technical and pedagogical training for students</a:t>
            </a:r>
            <a:r>
              <a:rPr lang="en-US" sz="3400" dirty="0" smtClean="0">
                <a:solidFill>
                  <a:srgbClr val="FF0000"/>
                </a:solidFill>
                <a:latin typeface="+mn-lt"/>
              </a:rPr>
              <a:t>: about 46% of alumni and 48% of industry representatives consider it an actual issue, while only about 36% of professors think it is a problem.</a:t>
            </a:r>
            <a:endParaRPr kumimoji="0" lang="en-US" sz="3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2" end="2"/>
                                            </p:txEl>
                                          </p:spTgt>
                                        </p:tgtEl>
                                        <p:attrNameLst>
                                          <p:attrName>style.visibility</p:attrName>
                                        </p:attrNameLst>
                                      </p:cBhvr>
                                      <p:to>
                                        <p:strVal val="visible"/>
                                      </p:to>
                                    </p:set>
                                    <p:animEffect transition="in" filter="fade">
                                      <p:cBhvr>
                                        <p:cTn id="12" dur="500"/>
                                        <p:tgtEl>
                                          <p:spTgt spid="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animEffect transition="in" filter="fade">
                                      <p:cBhvr>
                                        <p:cTn id="17"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417638"/>
          </a:xfrm>
        </p:spPr>
        <p:txBody>
          <a:bodyPr>
            <a:normAutofit fontScale="90000"/>
          </a:bodyPr>
          <a:lstStyle/>
          <a:p>
            <a:pPr lvl="0"/>
            <a:r>
              <a:rPr lang="en-GB" dirty="0" smtClean="0"/>
              <a:t/>
            </a:r>
            <a:br>
              <a:rPr lang="en-GB" dirty="0" smtClean="0"/>
            </a:br>
            <a:r>
              <a:rPr lang="en-GB" dirty="0" smtClean="0"/>
              <a:t>DISCUSSION</a:t>
            </a:r>
            <a:r>
              <a:rPr lang="en-US" b="1" dirty="0"/>
              <a:t/>
            </a:r>
            <a:br>
              <a:rPr lang="en-US" b="1" dirty="0"/>
            </a:br>
            <a:r>
              <a:rPr lang="en-US" dirty="0" smtClean="0"/>
              <a:t>Some Remarks…</a:t>
            </a:r>
            <a:br>
              <a:rPr lang="en-US" dirty="0" smtClean="0"/>
            </a:br>
            <a:endParaRPr lang="en-US" dirty="0"/>
          </a:p>
        </p:txBody>
      </p:sp>
      <p:pic>
        <p:nvPicPr>
          <p:cNvPr id="7" name="Picture 2"/>
          <p:cNvPicPr>
            <a:picLocks noChangeAspect="1" noChangeArrowheads="1"/>
          </p:cNvPicPr>
          <p:nvPr/>
        </p:nvPicPr>
        <p:blipFill>
          <a:blip r:embed="rId2"/>
          <a:srcRect/>
          <a:stretch>
            <a:fillRect/>
          </a:stretch>
        </p:blipFill>
        <p:spPr bwMode="auto">
          <a:xfrm>
            <a:off x="3352800" y="228600"/>
            <a:ext cx="5791200" cy="990600"/>
          </a:xfrm>
          <a:prstGeom prst="rect">
            <a:avLst/>
          </a:prstGeom>
          <a:noFill/>
          <a:ln w="9525">
            <a:noFill/>
            <a:miter lim="800000"/>
            <a:headEnd/>
            <a:tailEnd/>
          </a:ln>
          <a:effectLst/>
        </p:spPr>
      </p:pic>
      <p:sp>
        <p:nvSpPr>
          <p:cNvPr id="8" name="Footer Placeholder 7"/>
          <p:cNvSpPr>
            <a:spLocks noGrp="1"/>
          </p:cNvSpPr>
          <p:nvPr>
            <p:ph type="ftr" sz="quarter" idx="11"/>
          </p:nvPr>
        </p:nvSpPr>
        <p:spPr/>
        <p:txBody>
          <a:bodyPr/>
          <a:lstStyle/>
          <a:p>
            <a:r>
              <a:rPr lang="en-US" sz="1400" smtClean="0"/>
              <a:t>15th Workshop on "Software Engineering Education and Reverse Engineering", 23-30 Aug</a:t>
            </a:r>
            <a:r>
              <a:rPr lang="hr-HR" sz="1400" smtClean="0"/>
              <a:t>ust</a:t>
            </a:r>
            <a:r>
              <a:rPr lang="en-US" sz="1400" smtClean="0"/>
              <a:t> 2015, Bohinj, Slovenia</a:t>
            </a:r>
            <a:endParaRPr lang="hr-HR" sz="1400" dirty="0"/>
          </a:p>
        </p:txBody>
      </p:sp>
      <p:sp>
        <p:nvSpPr>
          <p:cNvPr id="9" name="Slide Number Placeholder 8"/>
          <p:cNvSpPr>
            <a:spLocks noGrp="1"/>
          </p:cNvSpPr>
          <p:nvPr>
            <p:ph type="sldNum" sz="quarter" idx="12"/>
          </p:nvPr>
        </p:nvSpPr>
        <p:spPr/>
        <p:txBody>
          <a:bodyPr/>
          <a:lstStyle/>
          <a:p>
            <a:pPr>
              <a:defRPr/>
            </a:pPr>
            <a:fld id="{BABA7C81-61B2-4E92-92F1-9BFC58F3A56C}" type="slidenum">
              <a:rPr lang="en-US" smtClean="0"/>
              <a:pPr>
                <a:defRPr/>
              </a:pPr>
              <a:t>31</a:t>
            </a:fld>
            <a:endParaRPr lang="en-US"/>
          </a:p>
        </p:txBody>
      </p:sp>
      <p:sp>
        <p:nvSpPr>
          <p:cNvPr id="10" name="Titolo 1"/>
          <p:cNvSpPr txBox="1">
            <a:spLocks/>
          </p:cNvSpPr>
          <p:nvPr/>
        </p:nvSpPr>
        <p:spPr>
          <a:xfrm>
            <a:off x="0" y="0"/>
            <a:ext cx="8991600" cy="1295400"/>
          </a:xfrm>
          <a:prstGeom prst="rect">
            <a:avLst/>
          </a:prstGeom>
        </p:spPr>
        <p:txBody>
          <a:bodyPr vert="horz" lIns="91440" tIns="45720" rIns="91440" bIns="45720" rtlCol="0" anchor="ctr">
            <a:norm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1200" cap="none" spc="0" normalizeH="0" baseline="0" noProof="0" dirty="0">
              <a:ln>
                <a:noFill/>
              </a:ln>
              <a:solidFill>
                <a:schemeClr val="bg1"/>
              </a:solidFill>
              <a:effectLst>
                <a:outerShdw blurRad="38100" dist="38100" dir="2700000" algn="tl">
                  <a:srgbClr val="000000">
                    <a:alpha val="43137"/>
                  </a:srgbClr>
                </a:outerShdw>
                <a:reflection blurRad="6350" stA="55000" endA="300" endPos="45500" dir="5400000" sy="-100000" algn="bl" rotWithShape="0"/>
              </a:effectLst>
              <a:uLnTx/>
              <a:uFillTx/>
              <a:latin typeface="+mj-lt"/>
              <a:ea typeface="+mj-ea"/>
              <a:cs typeface="+mj-cs"/>
            </a:endParaRPr>
          </a:p>
        </p:txBody>
      </p:sp>
      <p:sp>
        <p:nvSpPr>
          <p:cNvPr id="12" name="Segnaposto contenuto 2"/>
          <p:cNvSpPr>
            <a:spLocks noGrp="1"/>
          </p:cNvSpPr>
          <p:nvPr>
            <p:ph idx="1"/>
          </p:nvPr>
        </p:nvSpPr>
        <p:spPr>
          <a:xfrm>
            <a:off x="304800" y="1556792"/>
            <a:ext cx="8515672" cy="4752528"/>
          </a:xfrm>
        </p:spPr>
        <p:txBody>
          <a:bodyPr>
            <a:normAutofit fontScale="92500"/>
          </a:bodyPr>
          <a:lstStyle/>
          <a:p>
            <a:pPr marL="0" indent="0">
              <a:buNone/>
            </a:pPr>
            <a:r>
              <a:rPr lang="en-US" dirty="0" smtClean="0"/>
              <a:t>Alumni are generally better disposed than professors and industry representatives towards MOOCs</a:t>
            </a:r>
          </a:p>
          <a:p>
            <a:pPr marL="400050" lvl="1" indent="0">
              <a:spcBef>
                <a:spcPts val="1200"/>
              </a:spcBef>
            </a:pPr>
            <a:r>
              <a:rPr lang="en-US" dirty="0" smtClean="0"/>
              <a:t> The fact that with MOOCs it is possible to </a:t>
            </a:r>
            <a:r>
              <a:rPr lang="en-US" b="1" dirty="0" smtClean="0"/>
              <a:t>access quality </a:t>
            </a:r>
            <a:br>
              <a:rPr lang="en-US" b="1" dirty="0" smtClean="0"/>
            </a:br>
            <a:r>
              <a:rPr lang="en-US" b="1" dirty="0" smtClean="0"/>
              <a:t>   courses from top universities across the world</a:t>
            </a:r>
            <a:r>
              <a:rPr lang="en-US" dirty="0" smtClean="0"/>
              <a:t> is very </a:t>
            </a:r>
            <a:br>
              <a:rPr lang="en-US" dirty="0" smtClean="0"/>
            </a:br>
            <a:r>
              <a:rPr lang="en-US" dirty="0" smtClean="0"/>
              <a:t>   appreciated by all three categories of respondents</a:t>
            </a:r>
          </a:p>
          <a:p>
            <a:pPr marL="400050" lvl="1" indent="0">
              <a:spcBef>
                <a:spcPts val="1200"/>
              </a:spcBef>
            </a:pPr>
            <a:r>
              <a:rPr lang="en-US" dirty="0" smtClean="0"/>
              <a:t> The fact that MOOCs </a:t>
            </a:r>
            <a:r>
              <a:rPr lang="en-US" b="1" dirty="0" smtClean="0"/>
              <a:t>provide only "certificates" </a:t>
            </a:r>
            <a:r>
              <a:rPr lang="en-US" dirty="0" smtClean="0"/>
              <a:t>to students  </a:t>
            </a:r>
            <a:r>
              <a:rPr lang="en-US" b="1" dirty="0" smtClean="0"/>
              <a:t>rather than</a:t>
            </a:r>
            <a:r>
              <a:rPr lang="en-US" dirty="0" smtClean="0"/>
              <a:t> university </a:t>
            </a:r>
            <a:r>
              <a:rPr lang="en-US" b="1" dirty="0" smtClean="0"/>
              <a:t>credits</a:t>
            </a:r>
            <a:r>
              <a:rPr lang="en-US" dirty="0" smtClean="0"/>
              <a:t> is considered a problem by about 40% of industry representatives, as opposed to about 56% of professors and 52% of alumni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Effect transition="in" filter="fade">
                                      <p:cBhvr>
                                        <p:cTn id="7" dur="500"/>
                                        <p:tgtEl>
                                          <p:spTgt spid="1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xEl>
                                              <p:pRg st="2" end="2"/>
                                            </p:txEl>
                                          </p:spTgt>
                                        </p:tgtEl>
                                        <p:attrNameLst>
                                          <p:attrName>style.visibility</p:attrName>
                                        </p:attrNameLst>
                                      </p:cBhvr>
                                      <p:to>
                                        <p:strVal val="visible"/>
                                      </p:to>
                                    </p:set>
                                    <p:animEffect transition="in" filter="fade">
                                      <p:cBhvr>
                                        <p:cTn id="12" dur="5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505200" cy="1295400"/>
          </a:xfrm>
        </p:spPr>
        <p:txBody>
          <a:bodyPr>
            <a:normAutofit fontScale="90000"/>
          </a:bodyPr>
          <a:lstStyle/>
          <a:p>
            <a:pPr lvl="0"/>
            <a:r>
              <a:rPr lang="en-US" dirty="0" smtClean="0"/>
              <a:t/>
            </a:r>
            <a:br>
              <a:rPr lang="en-US" dirty="0" smtClean="0"/>
            </a:br>
            <a:r>
              <a:rPr lang="en-US" sz="3600" dirty="0" smtClean="0"/>
              <a:t>CONCLUSION </a:t>
            </a:r>
            <a:br>
              <a:rPr lang="en-US" sz="3600" dirty="0" smtClean="0"/>
            </a:br>
            <a:r>
              <a:rPr lang="en-US" sz="3600" dirty="0" smtClean="0"/>
              <a:t>Limitations of the Study</a:t>
            </a:r>
            <a:r>
              <a:rPr lang="en-US" dirty="0" smtClean="0"/>
              <a:t/>
            </a:r>
            <a:br>
              <a:rPr lang="en-US" dirty="0" smtClean="0"/>
            </a:br>
            <a:r>
              <a:rPr lang="en-US" dirty="0" smtClean="0"/>
              <a:t> </a:t>
            </a:r>
            <a:endParaRPr lang="en-US" dirty="0"/>
          </a:p>
        </p:txBody>
      </p:sp>
      <p:pic>
        <p:nvPicPr>
          <p:cNvPr id="6" name="Picture 2"/>
          <p:cNvPicPr>
            <a:picLocks noChangeAspect="1" noChangeArrowheads="1"/>
          </p:cNvPicPr>
          <p:nvPr/>
        </p:nvPicPr>
        <p:blipFill>
          <a:blip r:embed="rId2"/>
          <a:srcRect/>
          <a:stretch>
            <a:fillRect/>
          </a:stretch>
        </p:blipFill>
        <p:spPr bwMode="auto">
          <a:xfrm>
            <a:off x="3505200" y="228600"/>
            <a:ext cx="5638800" cy="990600"/>
          </a:xfrm>
          <a:prstGeom prst="rect">
            <a:avLst/>
          </a:prstGeom>
          <a:noFill/>
          <a:ln w="9525">
            <a:noFill/>
            <a:miter lim="800000"/>
            <a:headEnd/>
            <a:tailEnd/>
          </a:ln>
          <a:effectLst/>
        </p:spPr>
      </p:pic>
      <p:sp>
        <p:nvSpPr>
          <p:cNvPr id="8" name="Footer Placeholder 7"/>
          <p:cNvSpPr>
            <a:spLocks noGrp="1"/>
          </p:cNvSpPr>
          <p:nvPr>
            <p:ph type="ftr" sz="quarter" idx="11"/>
          </p:nvPr>
        </p:nvSpPr>
        <p:spPr/>
        <p:txBody>
          <a:bodyPr/>
          <a:lstStyle/>
          <a:p>
            <a:r>
              <a:rPr lang="en-US" sz="1400" smtClean="0"/>
              <a:t>15th Workshop on "Software Engineering Education and Reverse Engineering", 23-30 Aug</a:t>
            </a:r>
            <a:r>
              <a:rPr lang="hr-HR" sz="1400" smtClean="0"/>
              <a:t>ust</a:t>
            </a:r>
            <a:r>
              <a:rPr lang="en-US" sz="1400" smtClean="0"/>
              <a:t> 2015, Bohinj, Slovenia</a:t>
            </a:r>
            <a:endParaRPr lang="hr-HR" sz="1400" dirty="0"/>
          </a:p>
        </p:txBody>
      </p:sp>
      <p:sp>
        <p:nvSpPr>
          <p:cNvPr id="9" name="Slide Number Placeholder 8"/>
          <p:cNvSpPr>
            <a:spLocks noGrp="1"/>
          </p:cNvSpPr>
          <p:nvPr>
            <p:ph type="sldNum" sz="quarter" idx="12"/>
          </p:nvPr>
        </p:nvSpPr>
        <p:spPr/>
        <p:txBody>
          <a:bodyPr/>
          <a:lstStyle/>
          <a:p>
            <a:pPr>
              <a:defRPr/>
            </a:pPr>
            <a:fld id="{BABA7C81-61B2-4E92-92F1-9BFC58F3A56C}" type="slidenum">
              <a:rPr lang="en-US" smtClean="0"/>
              <a:pPr>
                <a:defRPr/>
              </a:pPr>
              <a:t>32</a:t>
            </a:fld>
            <a:endParaRPr lang="en-US"/>
          </a:p>
        </p:txBody>
      </p:sp>
      <p:sp>
        <p:nvSpPr>
          <p:cNvPr id="11" name="Titolo 1"/>
          <p:cNvSpPr txBox="1">
            <a:spLocks/>
          </p:cNvSpPr>
          <p:nvPr/>
        </p:nvSpPr>
        <p:spPr>
          <a:xfrm>
            <a:off x="152400" y="0"/>
            <a:ext cx="8839200" cy="1295400"/>
          </a:xfrm>
          <a:prstGeom prst="rect">
            <a:avLst/>
          </a:prstGeom>
        </p:spPr>
        <p:txBody>
          <a:bodyPr vert="horz" lIns="91440" tIns="45720" rIns="91440" bIns="45720" rtlCol="0" anchor="ctr">
            <a:norm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400" b="1" i="0" u="none" strike="noStrike" kern="1200" cap="none" spc="0" normalizeH="0" baseline="0" noProof="0" dirty="0">
              <a:ln>
                <a:noFill/>
              </a:ln>
              <a:solidFill>
                <a:schemeClr val="bg1"/>
              </a:solidFill>
              <a:effectLst>
                <a:outerShdw blurRad="38100" dist="38100" dir="2700000" algn="tl">
                  <a:srgbClr val="000000">
                    <a:alpha val="43137"/>
                  </a:srgbClr>
                </a:outerShdw>
                <a:reflection blurRad="6350" stA="55000" endA="300" endPos="45500" dir="5400000" sy="-100000" algn="bl" rotWithShape="0"/>
              </a:effectLst>
              <a:uLnTx/>
              <a:uFillTx/>
              <a:latin typeface="+mj-lt"/>
              <a:ea typeface="+mj-ea"/>
              <a:cs typeface="+mj-cs"/>
            </a:endParaRPr>
          </a:p>
        </p:txBody>
      </p:sp>
      <p:sp>
        <p:nvSpPr>
          <p:cNvPr id="12" name="Segnaposto contenuto 2"/>
          <p:cNvSpPr>
            <a:spLocks noGrp="1"/>
          </p:cNvSpPr>
          <p:nvPr>
            <p:ph idx="1"/>
          </p:nvPr>
        </p:nvSpPr>
        <p:spPr>
          <a:xfrm>
            <a:off x="304800" y="1676400"/>
            <a:ext cx="8610600" cy="3581400"/>
          </a:xfrm>
        </p:spPr>
        <p:txBody>
          <a:bodyPr>
            <a:normAutofit/>
          </a:bodyPr>
          <a:lstStyle/>
          <a:p>
            <a:pPr marL="0" indent="0"/>
            <a:r>
              <a:rPr lang="en-US" dirty="0" smtClean="0"/>
              <a:t> </a:t>
            </a:r>
            <a:r>
              <a:rPr lang="en-US" sz="2800" dirty="0" smtClean="0"/>
              <a:t>Relatively low number of respondents for the three categories (95, 69 and 35, respectively)</a:t>
            </a:r>
          </a:p>
          <a:p>
            <a:pPr marL="0" indent="0">
              <a:buNone/>
            </a:pPr>
            <a:endParaRPr lang="en-US" sz="2800" dirty="0" smtClean="0"/>
          </a:p>
          <a:p>
            <a:pPr marL="0" indent="0"/>
            <a:r>
              <a:rPr lang="en-US" sz="2800" dirty="0" smtClean="0"/>
              <a:t> Bias due to the fact that respondents are not uniformly  distributed among countries</a:t>
            </a:r>
          </a:p>
          <a:p>
            <a:pPr marL="0" indent="0">
              <a:buNone/>
            </a:pPr>
            <a:endParaRPr lang="en-US" sz="2800" dirty="0" smtClean="0"/>
          </a:p>
          <a:p>
            <a:pPr marL="0" indent="0"/>
            <a:r>
              <a:rPr lang="en-US" sz="2800" dirty="0" smtClean="0"/>
              <a:t> The study is more qualitative study than statistical…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xEl>
                                              <p:pRg st="2" end="2"/>
                                            </p:txEl>
                                          </p:spTgt>
                                        </p:tgtEl>
                                        <p:attrNameLst>
                                          <p:attrName>style.visibility</p:attrName>
                                        </p:attrNameLst>
                                      </p:cBhvr>
                                      <p:to>
                                        <p:strVal val="visible"/>
                                      </p:to>
                                    </p:set>
                                    <p:animEffect transition="in" filter="fade">
                                      <p:cBhvr>
                                        <p:cTn id="12" dur="500"/>
                                        <p:tgtEl>
                                          <p:spTgt spid="1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xEl>
                                              <p:pRg st="4" end="4"/>
                                            </p:txEl>
                                          </p:spTgt>
                                        </p:tgtEl>
                                        <p:attrNameLst>
                                          <p:attrName>style.visibility</p:attrName>
                                        </p:attrNameLst>
                                      </p:cBhvr>
                                      <p:to>
                                        <p:strVal val="visible"/>
                                      </p:to>
                                    </p:set>
                                    <p:animEffect transition="in" filter="fade">
                                      <p:cBhvr>
                                        <p:cTn id="17" dur="500"/>
                                        <p:tgtEl>
                                          <p:spTgt spid="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239000" cy="1143000"/>
          </a:xfrm>
        </p:spPr>
        <p:txBody>
          <a:bodyPr>
            <a:normAutofit/>
          </a:bodyPr>
          <a:lstStyle/>
          <a:p>
            <a:r>
              <a:rPr lang="en-US" dirty="0" smtClean="0"/>
              <a:t>CONCLUSION </a:t>
            </a:r>
            <a:endParaRPr lang="en-US" dirty="0"/>
          </a:p>
        </p:txBody>
      </p:sp>
      <p:sp>
        <p:nvSpPr>
          <p:cNvPr id="3" name="Content Placeholder 2"/>
          <p:cNvSpPr>
            <a:spLocks noGrp="1"/>
          </p:cNvSpPr>
          <p:nvPr>
            <p:ph idx="1"/>
          </p:nvPr>
        </p:nvSpPr>
        <p:spPr>
          <a:xfrm>
            <a:off x="0" y="2057400"/>
            <a:ext cx="9144000" cy="4222750"/>
          </a:xfrm>
        </p:spPr>
        <p:txBody>
          <a:bodyPr/>
          <a:lstStyle/>
          <a:p>
            <a:endParaRPr lang="en-US" sz="2800" dirty="0" smtClean="0"/>
          </a:p>
          <a:p>
            <a:pPr marL="630238" indent="-366713">
              <a:tabLst>
                <a:tab pos="630238" algn="l"/>
              </a:tabLst>
            </a:pPr>
            <a:r>
              <a:rPr lang="en-US" dirty="0" smtClean="0"/>
              <a:t>Nevertheless, we think that it can provide    some basic insights for a future.</a:t>
            </a:r>
          </a:p>
          <a:p>
            <a:pPr marL="630238" indent="-366713"/>
            <a:r>
              <a:rPr lang="en-US" dirty="0" smtClean="0"/>
              <a:t>More thorough (cross comparative) analysis of the perception of good and bad qualities of e-learning and MOOCs within the three groups.</a:t>
            </a:r>
            <a:endParaRPr lang="en-US" dirty="0"/>
          </a:p>
        </p:txBody>
      </p:sp>
      <p:pic>
        <p:nvPicPr>
          <p:cNvPr id="5" name="Picture 2"/>
          <p:cNvPicPr>
            <a:picLocks noChangeAspect="1" noChangeArrowheads="1"/>
          </p:cNvPicPr>
          <p:nvPr/>
        </p:nvPicPr>
        <p:blipFill>
          <a:blip r:embed="rId2"/>
          <a:srcRect/>
          <a:stretch>
            <a:fillRect/>
          </a:stretch>
        </p:blipFill>
        <p:spPr bwMode="auto">
          <a:xfrm>
            <a:off x="3505200" y="228600"/>
            <a:ext cx="5638800" cy="990600"/>
          </a:xfrm>
          <a:prstGeom prst="rect">
            <a:avLst/>
          </a:prstGeom>
          <a:noFill/>
          <a:ln w="9525">
            <a:noFill/>
            <a:miter lim="800000"/>
            <a:headEnd/>
            <a:tailEnd/>
          </a:ln>
          <a:effectLst/>
        </p:spPr>
      </p:pic>
      <p:sp>
        <p:nvSpPr>
          <p:cNvPr id="7" name="Footer Placeholder 6"/>
          <p:cNvSpPr>
            <a:spLocks noGrp="1"/>
          </p:cNvSpPr>
          <p:nvPr>
            <p:ph type="ftr" sz="quarter" idx="11"/>
          </p:nvPr>
        </p:nvSpPr>
        <p:spPr/>
        <p:txBody>
          <a:bodyPr/>
          <a:lstStyle/>
          <a:p>
            <a:r>
              <a:rPr lang="en-US" sz="1400" smtClean="0"/>
              <a:t>15th Workshop on "Software Engineering Education and Reverse Engineering", 23-30 Aug</a:t>
            </a:r>
            <a:r>
              <a:rPr lang="hr-HR" sz="1400" smtClean="0"/>
              <a:t>ust</a:t>
            </a:r>
            <a:r>
              <a:rPr lang="en-US" sz="1400" smtClean="0"/>
              <a:t> 2015, Bohinj, Slovenia</a:t>
            </a:r>
            <a:endParaRPr lang="hr-HR" sz="1400" dirty="0"/>
          </a:p>
        </p:txBody>
      </p:sp>
      <p:sp>
        <p:nvSpPr>
          <p:cNvPr id="8" name="Slide Number Placeholder 7"/>
          <p:cNvSpPr>
            <a:spLocks noGrp="1"/>
          </p:cNvSpPr>
          <p:nvPr>
            <p:ph type="sldNum" sz="quarter" idx="12"/>
          </p:nvPr>
        </p:nvSpPr>
        <p:spPr/>
        <p:txBody>
          <a:bodyPr/>
          <a:lstStyle/>
          <a:p>
            <a:pPr>
              <a:defRPr/>
            </a:pPr>
            <a:fld id="{BABA7C81-61B2-4E92-92F1-9BFC58F3A56C}" type="slidenum">
              <a:rPr lang="en-US" smtClean="0"/>
              <a:pPr>
                <a:defRPr/>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val Callout 13"/>
          <p:cNvSpPr/>
          <p:nvPr/>
        </p:nvSpPr>
        <p:spPr>
          <a:xfrm>
            <a:off x="914400" y="3200400"/>
            <a:ext cx="1524000" cy="762000"/>
          </a:xfrm>
          <a:prstGeom prst="wedgeEllipseCallout">
            <a:avLst>
              <a:gd name="adj1" fmla="val 137360"/>
              <a:gd name="adj2" fmla="val 212263"/>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Callout 12"/>
          <p:cNvSpPr/>
          <p:nvPr/>
        </p:nvSpPr>
        <p:spPr>
          <a:xfrm>
            <a:off x="2590800" y="3200400"/>
            <a:ext cx="1524000" cy="762000"/>
          </a:xfrm>
          <a:prstGeom prst="wedgeEllipseCallout">
            <a:avLst>
              <a:gd name="adj1" fmla="val 56658"/>
              <a:gd name="adj2" fmla="val 136263"/>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Callout 11"/>
          <p:cNvSpPr/>
          <p:nvPr/>
        </p:nvSpPr>
        <p:spPr>
          <a:xfrm>
            <a:off x="4800600" y="3200400"/>
            <a:ext cx="1676400" cy="762000"/>
          </a:xfrm>
          <a:prstGeom prst="wedgeEllipseCallout">
            <a:avLst>
              <a:gd name="adj1" fmla="val -34781"/>
              <a:gd name="adj2" fmla="val 144595"/>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 Box 18"/>
          <p:cNvSpPr txBox="1">
            <a:spLocks noChangeArrowheads="1"/>
          </p:cNvSpPr>
          <p:nvPr/>
        </p:nvSpPr>
        <p:spPr bwMode="auto">
          <a:xfrm>
            <a:off x="762000" y="2209800"/>
            <a:ext cx="7924800" cy="2308324"/>
          </a:xfrm>
          <a:prstGeom prst="rect">
            <a:avLst/>
          </a:prstGeom>
          <a:noFill/>
          <a:ln w="76200" algn="ctr">
            <a:noFill/>
            <a:miter lim="800000"/>
            <a:headEnd/>
            <a:tailEnd/>
          </a:ln>
          <a:effectLst/>
        </p:spPr>
        <p:txBody>
          <a:bodyPr wrap="square">
            <a:spAutoFit/>
          </a:bodyPr>
          <a:lstStyle/>
          <a:p>
            <a:pPr algn="ctr" eaLnBrk="0" hangingPunct="0"/>
            <a:endParaRPr kumimoji="1" lang="en-US" sz="2400" dirty="0" smtClean="0">
              <a:solidFill>
                <a:srgbClr val="080808"/>
              </a:solidFill>
              <a:effectLst>
                <a:outerShdw blurRad="38100" dist="38100" dir="2700000" algn="tl">
                  <a:srgbClr val="000000">
                    <a:alpha val="43137"/>
                  </a:srgbClr>
                </a:outerShdw>
              </a:effectLst>
              <a:latin typeface="+mn-lt"/>
            </a:endParaRPr>
          </a:p>
          <a:p>
            <a:pPr algn="ctr" eaLnBrk="0" hangingPunct="0"/>
            <a:endParaRPr kumimoji="1" lang="en-US" sz="2400" dirty="0" smtClean="0">
              <a:solidFill>
                <a:srgbClr val="080808"/>
              </a:solidFill>
              <a:effectLst>
                <a:outerShdw blurRad="38100" dist="38100" dir="2700000" algn="tl">
                  <a:srgbClr val="000000">
                    <a:alpha val="43137"/>
                  </a:srgbClr>
                </a:outerShdw>
              </a:effectLst>
              <a:latin typeface="+mn-lt"/>
            </a:endParaRPr>
          </a:p>
          <a:p>
            <a:pPr algn="ctr" eaLnBrk="0" hangingPunct="0"/>
            <a:endParaRPr kumimoji="1" lang="en-US" sz="2400" dirty="0" smtClean="0">
              <a:solidFill>
                <a:srgbClr val="080808"/>
              </a:solidFill>
              <a:effectLst>
                <a:outerShdw blurRad="38100" dist="38100" dir="2700000" algn="tl">
                  <a:srgbClr val="000000">
                    <a:alpha val="43137"/>
                  </a:srgbClr>
                </a:outerShdw>
              </a:effectLst>
              <a:latin typeface="+mn-lt"/>
            </a:endParaRPr>
          </a:p>
          <a:p>
            <a:pPr algn="ctr" eaLnBrk="0" hangingPunct="0"/>
            <a:r>
              <a:rPr kumimoji="1" lang="en-US" sz="2400" dirty="0" smtClean="0">
                <a:solidFill>
                  <a:srgbClr val="080808"/>
                </a:solidFill>
                <a:effectLst>
                  <a:outerShdw blurRad="38100" dist="38100" dir="2700000" algn="tl">
                    <a:srgbClr val="000000">
                      <a:alpha val="43137"/>
                    </a:srgbClr>
                  </a:outerShdw>
                </a:effectLst>
                <a:latin typeface="+mn-lt"/>
              </a:rPr>
              <a:t>Questions    ,  Comments   and    Suggestions  are  welcomed! </a:t>
            </a:r>
          </a:p>
          <a:p>
            <a:pPr algn="ctr" eaLnBrk="0" hangingPunct="0"/>
            <a:endParaRPr kumimoji="1" lang="en-US" sz="2400" dirty="0" smtClean="0">
              <a:solidFill>
                <a:srgbClr val="080808"/>
              </a:solidFill>
              <a:effectLst>
                <a:outerShdw blurRad="38100" dist="38100" dir="2700000" algn="tl">
                  <a:srgbClr val="000000">
                    <a:alpha val="43137"/>
                  </a:srgbClr>
                </a:outerShdw>
              </a:effectLst>
              <a:latin typeface="+mn-lt"/>
            </a:endParaRPr>
          </a:p>
          <a:p>
            <a:pPr algn="ctr" eaLnBrk="0" hangingPunct="0"/>
            <a:endParaRPr kumimoji="1" lang="sq-AL" sz="2400" dirty="0">
              <a:solidFill>
                <a:srgbClr val="080808"/>
              </a:solidFill>
              <a:effectLst>
                <a:outerShdw blurRad="38100" dist="38100" dir="2700000" algn="tl">
                  <a:srgbClr val="000000">
                    <a:alpha val="43137"/>
                  </a:srgbClr>
                </a:outerShdw>
              </a:effectLst>
              <a:latin typeface="+mn-lt"/>
            </a:endParaRPr>
          </a:p>
        </p:txBody>
      </p:sp>
      <p:sp>
        <p:nvSpPr>
          <p:cNvPr id="5" name="Title 1"/>
          <p:cNvSpPr>
            <a:spLocks noGrp="1"/>
          </p:cNvSpPr>
          <p:nvPr>
            <p:ph type="title"/>
          </p:nvPr>
        </p:nvSpPr>
        <p:spPr>
          <a:xfrm>
            <a:off x="0" y="76200"/>
            <a:ext cx="8915400" cy="1143000"/>
          </a:xfrm>
        </p:spPr>
        <p:txBody>
          <a:bodyPr>
            <a:normAutofit/>
          </a:bodyPr>
          <a:lstStyle/>
          <a:p>
            <a:pPr algn="ctr"/>
            <a:endParaRPr lang="en-US" sz="4800" dirty="0"/>
          </a:p>
        </p:txBody>
      </p:sp>
      <p:sp>
        <p:nvSpPr>
          <p:cNvPr id="8" name="Rectangle 7"/>
          <p:cNvSpPr/>
          <p:nvPr/>
        </p:nvSpPr>
        <p:spPr>
          <a:xfrm>
            <a:off x="0" y="1380521"/>
            <a:ext cx="9144000" cy="1569660"/>
          </a:xfrm>
          <a:prstGeom prst="rect">
            <a:avLst/>
          </a:prstGeom>
        </p:spPr>
        <p:txBody>
          <a:bodyPr wrap="square">
            <a:spAutoFit/>
          </a:bodyPr>
          <a:lstStyle/>
          <a:p>
            <a:pPr lvl="0" algn="ctr"/>
            <a:endParaRPr lang="en-US" sz="4800" b="1" dirty="0" smtClean="0">
              <a:solidFill>
                <a:prstClr val="white"/>
              </a:solidFill>
              <a:effectLst>
                <a:outerShdw blurRad="38100" dist="38100" dir="2700000" algn="tl">
                  <a:srgbClr val="000000">
                    <a:alpha val="43137"/>
                  </a:srgbClr>
                </a:outerShdw>
                <a:reflection blurRad="6350" stA="55000" endA="300" endPos="45500" dir="5400000" sy="-100000" algn="bl" rotWithShape="0"/>
              </a:effectLst>
              <a:latin typeface="Calibri"/>
              <a:ea typeface="+mj-ea"/>
              <a:cs typeface="+mj-cs"/>
            </a:endParaRPr>
          </a:p>
          <a:p>
            <a:pPr lvl="0" algn="ctr"/>
            <a:r>
              <a:rPr lang="en-US" sz="4800" b="1" dirty="0" smtClean="0">
                <a:effectLst>
                  <a:outerShdw blurRad="38100" dist="38100" dir="2700000" algn="tl">
                    <a:srgbClr val="000000">
                      <a:alpha val="43137"/>
                    </a:srgbClr>
                  </a:outerShdw>
                  <a:reflection blurRad="6350" stA="55000" endA="300" endPos="45500" dir="5400000" sy="-100000" algn="bl" rotWithShape="0"/>
                </a:effectLst>
                <a:latin typeface="Calibri"/>
                <a:ea typeface="+mj-ea"/>
                <a:cs typeface="+mj-cs"/>
              </a:rPr>
              <a:t>Thank you</a:t>
            </a:r>
            <a:endParaRPr lang="en-US" sz="4800" b="1" dirty="0">
              <a:effectLst>
                <a:outerShdw blurRad="38100" dist="38100" dir="2700000" algn="tl">
                  <a:srgbClr val="000000">
                    <a:alpha val="43137"/>
                  </a:srgbClr>
                </a:outerShdw>
                <a:reflection blurRad="6350" stA="55000" endA="300" endPos="45500" dir="5400000" sy="-100000" algn="bl" rotWithShape="0"/>
              </a:effectLst>
              <a:latin typeface="Calibri"/>
              <a:ea typeface="+mj-ea"/>
              <a:cs typeface="+mj-cs"/>
            </a:endParaRPr>
          </a:p>
        </p:txBody>
      </p:sp>
      <p:pic>
        <p:nvPicPr>
          <p:cNvPr id="9" name="Picture 2"/>
          <p:cNvPicPr>
            <a:picLocks noChangeAspect="1" noChangeArrowheads="1"/>
          </p:cNvPicPr>
          <p:nvPr/>
        </p:nvPicPr>
        <p:blipFill>
          <a:blip r:embed="rId2"/>
          <a:srcRect/>
          <a:stretch>
            <a:fillRect/>
          </a:stretch>
        </p:blipFill>
        <p:spPr bwMode="auto">
          <a:xfrm>
            <a:off x="0" y="0"/>
            <a:ext cx="9144000" cy="1295400"/>
          </a:xfrm>
          <a:prstGeom prst="rect">
            <a:avLst/>
          </a:prstGeom>
          <a:noFill/>
          <a:ln w="9525">
            <a:noFill/>
            <a:miter lim="800000"/>
            <a:headEnd/>
            <a:tailEnd/>
          </a:ln>
          <a:effectLst/>
        </p:spPr>
      </p:pic>
      <p:sp>
        <p:nvSpPr>
          <p:cNvPr id="10" name="Rounded Rectangle 9"/>
          <p:cNvSpPr/>
          <p:nvPr/>
        </p:nvSpPr>
        <p:spPr>
          <a:xfrm>
            <a:off x="3733800" y="4648200"/>
            <a:ext cx="1981200" cy="1295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a:p>
        </p:txBody>
      </p:sp>
      <p:sp>
        <p:nvSpPr>
          <p:cNvPr id="15" name="Right Arrow 14"/>
          <p:cNvSpPr/>
          <p:nvPr/>
        </p:nvSpPr>
        <p:spPr>
          <a:xfrm>
            <a:off x="4800600" y="5181600"/>
            <a:ext cx="1600200" cy="228600"/>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Smiley Face 16"/>
          <p:cNvSpPr/>
          <p:nvPr/>
        </p:nvSpPr>
        <p:spPr>
          <a:xfrm>
            <a:off x="6629400" y="48006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17"/>
          <p:cNvSpPr>
            <a:spLocks noGrp="1"/>
          </p:cNvSpPr>
          <p:nvPr>
            <p:ph type="ftr" sz="quarter" idx="11"/>
          </p:nvPr>
        </p:nvSpPr>
        <p:spPr/>
        <p:txBody>
          <a:bodyPr/>
          <a:lstStyle/>
          <a:p>
            <a:r>
              <a:rPr lang="en-US" sz="1400" smtClean="0"/>
              <a:t>15th Workshop on "Software Engineering Education and Reverse Engineering", 23-30 Aug</a:t>
            </a:r>
            <a:r>
              <a:rPr lang="hr-HR" sz="1400" smtClean="0"/>
              <a:t>ust</a:t>
            </a:r>
            <a:r>
              <a:rPr lang="en-US" sz="1400" smtClean="0"/>
              <a:t> 2015, Bohinj, Slovenia</a:t>
            </a:r>
            <a:endParaRPr lang="hr-HR" sz="1400" dirty="0"/>
          </a:p>
        </p:txBody>
      </p:sp>
      <p:sp>
        <p:nvSpPr>
          <p:cNvPr id="19" name="Slide Number Placeholder 18"/>
          <p:cNvSpPr>
            <a:spLocks noGrp="1"/>
          </p:cNvSpPr>
          <p:nvPr>
            <p:ph type="sldNum" sz="quarter" idx="12"/>
          </p:nvPr>
        </p:nvSpPr>
        <p:spPr/>
        <p:txBody>
          <a:bodyPr/>
          <a:lstStyle/>
          <a:p>
            <a:pPr>
              <a:defRPr/>
            </a:pPr>
            <a:fld id="{BABA7C81-61B2-4E92-92F1-9BFC58F3A56C}" type="slidenum">
              <a:rPr lang="en-US" smtClean="0"/>
              <a:pPr>
                <a:defRPr/>
              </a:pPr>
              <a:t>34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2000" fill="hold"/>
                                        <p:tgtEl>
                                          <p:spTgt spid="7"/>
                                        </p:tgtEl>
                                        <p:attrNameLst>
                                          <p:attrName>ppt_x</p:attrName>
                                        </p:attrNameLst>
                                      </p:cBhvr>
                                      <p:tavLst>
                                        <p:tav tm="0">
                                          <p:val>
                                            <p:strVal val="#ppt_x"/>
                                          </p:val>
                                        </p:tav>
                                        <p:tav tm="100000">
                                          <p:val>
                                            <p:strVal val="#ppt_x"/>
                                          </p:val>
                                        </p:tav>
                                      </p:tavLst>
                                    </p:anim>
                                    <p:anim calcmode="lin" valueType="num">
                                      <p:cBhvr additive="base">
                                        <p:cTn id="8" dur="2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Motivation</a:t>
            </a:r>
            <a:endParaRPr lang="en-US" sz="4000" dirty="0"/>
          </a:p>
        </p:txBody>
      </p:sp>
      <p:sp>
        <p:nvSpPr>
          <p:cNvPr id="3" name="Content Placeholder 2"/>
          <p:cNvSpPr>
            <a:spLocks noGrp="1"/>
          </p:cNvSpPr>
          <p:nvPr>
            <p:ph idx="1"/>
          </p:nvPr>
        </p:nvSpPr>
        <p:spPr>
          <a:xfrm>
            <a:off x="228600" y="1371600"/>
            <a:ext cx="8686800" cy="4876800"/>
          </a:xfrm>
        </p:spPr>
        <p:txBody>
          <a:bodyPr/>
          <a:lstStyle/>
          <a:p>
            <a:pPr marL="0" indent="0">
              <a:buNone/>
            </a:pPr>
            <a:r>
              <a:rPr lang="en-US" sz="2800" dirty="0" smtClean="0"/>
              <a:t>To present the results of an online survey on e- learning and MOOCs</a:t>
            </a:r>
          </a:p>
          <a:p>
            <a:pPr marL="400050" lvl="1" indent="0">
              <a:spcBef>
                <a:spcPts val="1200"/>
              </a:spcBef>
            </a:pPr>
            <a:r>
              <a:rPr lang="en-US" dirty="0" smtClean="0"/>
              <a:t> </a:t>
            </a:r>
            <a:r>
              <a:rPr lang="en-US" sz="2000" dirty="0" smtClean="0"/>
              <a:t>Four areas:  </a:t>
            </a:r>
          </a:p>
          <a:p>
            <a:pPr marL="800100" lvl="2" indent="0">
              <a:buFont typeface="Arial" pitchFamily="34" charset="0"/>
              <a:buChar char="•"/>
            </a:pPr>
            <a:r>
              <a:rPr lang="en-US" sz="2000" dirty="0" smtClean="0"/>
              <a:t> Computer Science (CS)</a:t>
            </a:r>
          </a:p>
          <a:p>
            <a:pPr marL="800100" lvl="2" indent="0">
              <a:buFont typeface="Arial" pitchFamily="34" charset="0"/>
              <a:buChar char="•"/>
            </a:pPr>
            <a:r>
              <a:rPr lang="en-US" sz="2000" dirty="0" smtClean="0"/>
              <a:t> Computer Engineering (CE)</a:t>
            </a:r>
          </a:p>
          <a:p>
            <a:pPr marL="800100" lvl="2" indent="0">
              <a:buFont typeface="Arial" pitchFamily="34" charset="0"/>
              <a:buChar char="•"/>
            </a:pPr>
            <a:r>
              <a:rPr lang="en-US" sz="2000" dirty="0" smtClean="0"/>
              <a:t> Software Engineering (SE)</a:t>
            </a:r>
          </a:p>
          <a:p>
            <a:pPr marL="800100" lvl="2" indent="0">
              <a:buFont typeface="Arial" pitchFamily="34" charset="0"/>
              <a:buChar char="•"/>
            </a:pPr>
            <a:r>
              <a:rPr lang="en-US" sz="2000" dirty="0" smtClean="0"/>
              <a:t> Information Systems (IS) </a:t>
            </a:r>
          </a:p>
          <a:p>
            <a:pPr marL="400050" lvl="1" indent="0">
              <a:spcBef>
                <a:spcPts val="1800"/>
              </a:spcBef>
            </a:pPr>
            <a:r>
              <a:rPr lang="it-IT" sz="2000" dirty="0" smtClean="0"/>
              <a:t> </a:t>
            </a:r>
            <a:r>
              <a:rPr lang="en-US" sz="2000" dirty="0" smtClean="0"/>
              <a:t>Three categories of respondents:  </a:t>
            </a:r>
          </a:p>
          <a:p>
            <a:pPr marL="800100" lvl="2" indent="0">
              <a:buFont typeface="Arial" pitchFamily="34" charset="0"/>
              <a:buChar char="•"/>
            </a:pPr>
            <a:r>
              <a:rPr lang="en-US" sz="2000" dirty="0" smtClean="0"/>
              <a:t> Professors </a:t>
            </a:r>
            <a:r>
              <a:rPr lang="en-US" sz="2000" dirty="0" smtClean="0">
                <a:hlinkClick r:id="rId2"/>
              </a:rPr>
              <a:t>http://goo.gl/fsNbHS</a:t>
            </a:r>
            <a:endParaRPr lang="en-US" sz="2000" dirty="0" smtClean="0"/>
          </a:p>
          <a:p>
            <a:pPr marL="800100" lvl="2" indent="0">
              <a:buFont typeface="Arial" pitchFamily="34" charset="0"/>
              <a:buChar char="•"/>
            </a:pPr>
            <a:r>
              <a:rPr lang="en-US" sz="2000" dirty="0" smtClean="0"/>
              <a:t> Alumni </a:t>
            </a:r>
            <a:r>
              <a:rPr lang="en-US" sz="2000" dirty="0" smtClean="0">
                <a:hlinkClick r:id="rId3"/>
              </a:rPr>
              <a:t>http://goo.gl/EkH9Ch</a:t>
            </a:r>
            <a:endParaRPr lang="en-US" sz="2000" dirty="0" smtClean="0"/>
          </a:p>
          <a:p>
            <a:pPr marL="800100" lvl="2" indent="0">
              <a:buFont typeface="Arial" pitchFamily="34" charset="0"/>
              <a:buChar char="•"/>
            </a:pPr>
            <a:r>
              <a:rPr lang="en-US" sz="2000" dirty="0" smtClean="0"/>
              <a:t> Industry Representatives </a:t>
            </a:r>
            <a:r>
              <a:rPr lang="en-US" sz="2000" dirty="0" smtClean="0">
                <a:hlinkClick r:id="rId4"/>
              </a:rPr>
              <a:t>http://goo.gl/sfjF2x</a:t>
            </a:r>
            <a:endParaRPr lang="en-US" sz="2000" dirty="0" smtClean="0"/>
          </a:p>
          <a:p>
            <a:pPr marL="182563" indent="-182563" algn="just">
              <a:buNone/>
            </a:pPr>
            <a:endParaRPr lang="en-US" sz="1800" dirty="0" smtClean="0"/>
          </a:p>
          <a:p>
            <a:pPr algn="just">
              <a:buNone/>
            </a:pPr>
            <a:endParaRPr lang="en-US" sz="1800" b="1" i="1" dirty="0" smtClean="0">
              <a:solidFill>
                <a:schemeClr val="accent1">
                  <a:lumMod val="50000"/>
                </a:schemeClr>
              </a:solidFill>
            </a:endParaRPr>
          </a:p>
        </p:txBody>
      </p:sp>
      <p:pic>
        <p:nvPicPr>
          <p:cNvPr id="6" name="Picture 2"/>
          <p:cNvPicPr>
            <a:picLocks noChangeAspect="1" noChangeArrowheads="1"/>
          </p:cNvPicPr>
          <p:nvPr/>
        </p:nvPicPr>
        <p:blipFill>
          <a:blip r:embed="rId5"/>
          <a:srcRect/>
          <a:stretch>
            <a:fillRect/>
          </a:stretch>
        </p:blipFill>
        <p:spPr bwMode="auto">
          <a:xfrm>
            <a:off x="2819400" y="0"/>
            <a:ext cx="6324600" cy="1143000"/>
          </a:xfrm>
          <a:prstGeom prst="rect">
            <a:avLst/>
          </a:prstGeom>
          <a:noFill/>
          <a:ln w="9525">
            <a:noFill/>
            <a:miter lim="800000"/>
            <a:headEnd/>
            <a:tailEnd/>
          </a:ln>
          <a:effectLst/>
        </p:spPr>
      </p:pic>
      <p:sp>
        <p:nvSpPr>
          <p:cNvPr id="8" name="Footer Placeholder 7"/>
          <p:cNvSpPr>
            <a:spLocks noGrp="1"/>
          </p:cNvSpPr>
          <p:nvPr>
            <p:ph type="ftr" sz="quarter" idx="11"/>
          </p:nvPr>
        </p:nvSpPr>
        <p:spPr/>
        <p:txBody>
          <a:bodyPr/>
          <a:lstStyle/>
          <a:p>
            <a:r>
              <a:rPr lang="en-US" sz="1400" smtClean="0"/>
              <a:t>15th Workshop on "Software Engineering Education and Reverse Engineering", 23-30 Aug</a:t>
            </a:r>
            <a:r>
              <a:rPr lang="hr-HR" sz="1400" smtClean="0"/>
              <a:t>ust</a:t>
            </a:r>
            <a:r>
              <a:rPr lang="en-US" sz="1400" smtClean="0"/>
              <a:t> 2015, Bohinj, Slovenia</a:t>
            </a:r>
            <a:endParaRPr lang="hr-HR" sz="1400" dirty="0"/>
          </a:p>
        </p:txBody>
      </p:sp>
      <p:sp>
        <p:nvSpPr>
          <p:cNvPr id="9" name="Slide Number Placeholder 8"/>
          <p:cNvSpPr>
            <a:spLocks noGrp="1"/>
          </p:cNvSpPr>
          <p:nvPr>
            <p:ph type="sldNum" sz="quarter" idx="12"/>
          </p:nvPr>
        </p:nvSpPr>
        <p:spPr/>
        <p:txBody>
          <a:bodyPr/>
          <a:lstStyle/>
          <a:p>
            <a:pPr>
              <a:defRPr/>
            </a:pPr>
            <a:fld id="{BABA7C81-61B2-4E92-92F1-9BFC58F3A56C}" type="slidenum">
              <a:rPr lang="en-US" smtClean="0"/>
              <a:pPr>
                <a:defRPr/>
              </a:pPr>
              <a:t>4</a:t>
            </a:fld>
            <a:endParaRPr lang="en-US" dirty="0"/>
          </a:p>
        </p:txBody>
      </p:sp>
      <p:pic>
        <p:nvPicPr>
          <p:cNvPr id="7" name="Picture 2" descr="https://openclipart.org/image/2400px/svg_to_png/128923/SurveyIcon.png"/>
          <p:cNvPicPr>
            <a:picLocks noChangeAspect="1" noChangeArrowheads="1"/>
          </p:cNvPicPr>
          <p:nvPr/>
        </p:nvPicPr>
        <p:blipFill>
          <a:blip r:embed="rId6" cstate="print"/>
          <a:srcRect/>
          <a:stretch>
            <a:fillRect/>
          </a:stretch>
        </p:blipFill>
        <p:spPr bwMode="auto">
          <a:xfrm>
            <a:off x="6372200" y="3146795"/>
            <a:ext cx="2025503" cy="2586461"/>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Motivation</a:t>
            </a:r>
            <a:endParaRPr lang="en-US" sz="4000" dirty="0"/>
          </a:p>
        </p:txBody>
      </p:sp>
      <p:sp>
        <p:nvSpPr>
          <p:cNvPr id="3" name="Content Placeholder 2"/>
          <p:cNvSpPr>
            <a:spLocks noGrp="1"/>
          </p:cNvSpPr>
          <p:nvPr>
            <p:ph idx="1"/>
          </p:nvPr>
        </p:nvSpPr>
        <p:spPr>
          <a:xfrm>
            <a:off x="228600" y="1403350"/>
            <a:ext cx="8686800" cy="4997450"/>
          </a:xfrm>
        </p:spPr>
        <p:txBody>
          <a:bodyPr/>
          <a:lstStyle/>
          <a:p>
            <a:pPr algn="just">
              <a:buNone/>
            </a:pPr>
            <a:endParaRPr lang="en-US" sz="2600" b="1" i="1" dirty="0" smtClean="0">
              <a:solidFill>
                <a:schemeClr val="accent1">
                  <a:lumMod val="50000"/>
                </a:schemeClr>
              </a:solidFill>
            </a:endParaRPr>
          </a:p>
          <a:p>
            <a:pPr algn="just">
              <a:buNone/>
            </a:pPr>
            <a:endParaRPr lang="en-US" sz="2600" b="1" i="1" dirty="0" smtClean="0">
              <a:solidFill>
                <a:schemeClr val="accent1">
                  <a:lumMod val="50000"/>
                </a:schemeClr>
              </a:solidFill>
            </a:endParaRPr>
          </a:p>
        </p:txBody>
      </p:sp>
      <p:pic>
        <p:nvPicPr>
          <p:cNvPr id="6" name="Picture 2"/>
          <p:cNvPicPr>
            <a:picLocks noChangeAspect="1" noChangeArrowheads="1"/>
          </p:cNvPicPr>
          <p:nvPr/>
        </p:nvPicPr>
        <p:blipFill>
          <a:blip r:embed="rId2"/>
          <a:srcRect/>
          <a:stretch>
            <a:fillRect/>
          </a:stretch>
        </p:blipFill>
        <p:spPr bwMode="auto">
          <a:xfrm>
            <a:off x="2819400" y="0"/>
            <a:ext cx="6324600" cy="1143000"/>
          </a:xfrm>
          <a:prstGeom prst="rect">
            <a:avLst/>
          </a:prstGeom>
          <a:noFill/>
          <a:ln w="9525">
            <a:noFill/>
            <a:miter lim="800000"/>
            <a:headEnd/>
            <a:tailEnd/>
          </a:ln>
          <a:effectLst/>
        </p:spPr>
      </p:pic>
      <p:graphicFrame>
        <p:nvGraphicFramePr>
          <p:cNvPr id="10" name="Table 9"/>
          <p:cNvGraphicFramePr>
            <a:graphicFrameLocks noGrp="1"/>
          </p:cNvGraphicFramePr>
          <p:nvPr/>
        </p:nvGraphicFramePr>
        <p:xfrm>
          <a:off x="228600" y="1752600"/>
          <a:ext cx="8686800" cy="4572002"/>
        </p:xfrm>
        <a:graphic>
          <a:graphicData uri="http://schemas.openxmlformats.org/drawingml/2006/table">
            <a:tbl>
              <a:tblPr firstRow="1" bandRow="1">
                <a:tableStyleId>{5C22544A-7EE6-4342-B048-85BDC9FD1C3A}</a:tableStyleId>
              </a:tblPr>
              <a:tblGrid>
                <a:gridCol w="914400"/>
                <a:gridCol w="1552222"/>
                <a:gridCol w="6220178"/>
              </a:tblGrid>
              <a:tr h="602774">
                <a:tc>
                  <a:txBody>
                    <a:bodyPr/>
                    <a:lstStyle/>
                    <a:p>
                      <a:pPr algn="ctr"/>
                      <a:r>
                        <a:rPr lang="en-US" sz="1400" b="1" dirty="0" smtClean="0">
                          <a:latin typeface="Verdana"/>
                        </a:rPr>
                        <a:t>WP  number</a:t>
                      </a:r>
                      <a:endParaRPr lang="en-US" sz="1400" b="0" dirty="0">
                        <a:latin typeface="Verdana"/>
                      </a:endParaRPr>
                    </a:p>
                  </a:txBody>
                  <a:tcPr marL="28575" marR="28575" marT="28575" marB="28575"/>
                </a:tc>
                <a:tc>
                  <a:txBody>
                    <a:bodyPr/>
                    <a:lstStyle/>
                    <a:p>
                      <a:pPr algn="ctr"/>
                      <a:r>
                        <a:rPr lang="en-US" sz="1400" b="1" dirty="0" smtClean="0">
                          <a:latin typeface="Verdana"/>
                        </a:rPr>
                        <a:t>Work package </a:t>
                      </a:r>
                      <a:r>
                        <a:rPr lang="en-US" sz="1400" b="1" dirty="0">
                          <a:latin typeface="Verdana"/>
                        </a:rPr>
                        <a:t>type</a:t>
                      </a:r>
                      <a:endParaRPr lang="en-US" sz="1400" b="0" dirty="0">
                        <a:latin typeface="Verdana"/>
                      </a:endParaRPr>
                    </a:p>
                  </a:txBody>
                  <a:tcPr marL="28575" marR="28575" marT="28575" marB="28575"/>
                </a:tc>
                <a:tc>
                  <a:txBody>
                    <a:bodyPr/>
                    <a:lstStyle/>
                    <a:p>
                      <a:pPr algn="just"/>
                      <a:r>
                        <a:rPr lang="en-US" sz="1400" b="1">
                          <a:latin typeface="Verdana"/>
                        </a:rPr>
                        <a:t>Workpackage title</a:t>
                      </a:r>
                      <a:endParaRPr lang="en-US" sz="1400" b="0">
                        <a:latin typeface="Verdana"/>
                      </a:endParaRPr>
                    </a:p>
                  </a:txBody>
                  <a:tcPr marL="28575" marR="28575" marT="28575" marB="28575"/>
                </a:tc>
              </a:tr>
              <a:tr h="369447">
                <a:tc>
                  <a:txBody>
                    <a:bodyPr/>
                    <a:lstStyle/>
                    <a:p>
                      <a:pPr algn="ctr"/>
                      <a:r>
                        <a:rPr lang="en-US" sz="1400" b="0" i="1">
                          <a:latin typeface="Verdana"/>
                        </a:rPr>
                        <a:t>1</a:t>
                      </a:r>
                      <a:endParaRPr lang="en-US" sz="1400" b="0">
                        <a:latin typeface="Verdana"/>
                      </a:endParaRPr>
                    </a:p>
                  </a:txBody>
                  <a:tcPr marL="28575" marR="28575" marT="28575" marB="28575"/>
                </a:tc>
                <a:tc>
                  <a:txBody>
                    <a:bodyPr/>
                    <a:lstStyle/>
                    <a:p>
                      <a:pPr algn="ctr"/>
                      <a:r>
                        <a:rPr lang="en-US" sz="1400" b="0" dirty="0">
                          <a:latin typeface="Verdana"/>
                        </a:rPr>
                        <a:t>Management</a:t>
                      </a:r>
                    </a:p>
                  </a:txBody>
                  <a:tcPr marL="28575" marR="28575" marT="28575" marB="28575"/>
                </a:tc>
                <a:tc>
                  <a:txBody>
                    <a:bodyPr/>
                    <a:lstStyle/>
                    <a:p>
                      <a:pPr algn="just"/>
                      <a:r>
                        <a:rPr lang="en-US" sz="1400" b="0" dirty="0">
                          <a:latin typeface="Verdana"/>
                        </a:rPr>
                        <a:t>Project Management &amp; Coordination</a:t>
                      </a:r>
                    </a:p>
                  </a:txBody>
                  <a:tcPr marL="28575" marR="28575" marT="28575" marB="28575"/>
                </a:tc>
              </a:tr>
              <a:tr h="498288">
                <a:tc>
                  <a:txBody>
                    <a:bodyPr/>
                    <a:lstStyle/>
                    <a:p>
                      <a:pPr algn="ctr"/>
                      <a:r>
                        <a:rPr lang="en-US" sz="1400" b="0" i="1">
                          <a:latin typeface="Verdana"/>
                        </a:rPr>
                        <a:t>2</a:t>
                      </a:r>
                      <a:endParaRPr lang="en-US" sz="1400" b="0">
                        <a:latin typeface="Verdana"/>
                      </a:endParaRPr>
                    </a:p>
                  </a:txBody>
                  <a:tcPr marL="28575" marR="28575" marT="28575" marB="28575"/>
                </a:tc>
                <a:tc>
                  <a:txBody>
                    <a:bodyPr/>
                    <a:lstStyle/>
                    <a:p>
                      <a:pPr algn="ctr"/>
                      <a:r>
                        <a:rPr lang="en-US" sz="1400" b="0">
                          <a:latin typeface="Verdana"/>
                        </a:rPr>
                        <a:t>Implementation</a:t>
                      </a:r>
                    </a:p>
                  </a:txBody>
                  <a:tcPr marL="28575" marR="28575" marT="28575" marB="28575"/>
                </a:tc>
                <a:tc>
                  <a:txBody>
                    <a:bodyPr/>
                    <a:lstStyle/>
                    <a:p>
                      <a:pPr algn="l"/>
                      <a:r>
                        <a:rPr lang="en-US" sz="1400" b="0" dirty="0">
                          <a:latin typeface="Verdana"/>
                        </a:rPr>
                        <a:t>National and European frameworks for development of Higher Education until 2020</a:t>
                      </a:r>
                    </a:p>
                  </a:txBody>
                  <a:tcPr marL="28575" marR="28575" marT="28575" marB="28575"/>
                </a:tc>
              </a:tr>
              <a:tr h="498288">
                <a:tc>
                  <a:txBody>
                    <a:bodyPr/>
                    <a:lstStyle/>
                    <a:p>
                      <a:pPr algn="ctr"/>
                      <a:r>
                        <a:rPr lang="en-US" sz="1400" b="0" i="1" dirty="0">
                          <a:latin typeface="Verdana"/>
                        </a:rPr>
                        <a:t>3</a:t>
                      </a:r>
                      <a:endParaRPr lang="en-US" sz="1400" b="0" dirty="0">
                        <a:latin typeface="Verdana"/>
                      </a:endParaRPr>
                    </a:p>
                  </a:txBody>
                  <a:tcPr marL="28575" marR="28575" marT="28575" marB="28575">
                    <a:solidFill>
                      <a:srgbClr val="FFFF00"/>
                    </a:solidFill>
                  </a:tcPr>
                </a:tc>
                <a:tc>
                  <a:txBody>
                    <a:bodyPr/>
                    <a:lstStyle/>
                    <a:p>
                      <a:pPr algn="ctr"/>
                      <a:r>
                        <a:rPr lang="en-US" sz="1400" b="0" dirty="0">
                          <a:latin typeface="Verdana"/>
                        </a:rPr>
                        <a:t>Implementation</a:t>
                      </a:r>
                    </a:p>
                  </a:txBody>
                  <a:tcPr marL="28575" marR="28575" marT="28575" marB="28575">
                    <a:solidFill>
                      <a:srgbClr val="FFFF00"/>
                    </a:solidFill>
                  </a:tcPr>
                </a:tc>
                <a:tc>
                  <a:txBody>
                    <a:bodyPr/>
                    <a:lstStyle/>
                    <a:p>
                      <a:pPr algn="l"/>
                      <a:r>
                        <a:rPr lang="en-US" sz="1400" b="0" dirty="0">
                          <a:latin typeface="Verdana"/>
                        </a:rPr>
                        <a:t>European Strategic Framework for Computing Education and Training 2020</a:t>
                      </a:r>
                    </a:p>
                  </a:txBody>
                  <a:tcPr marL="28575" marR="28575" marT="28575" marB="28575">
                    <a:solidFill>
                      <a:srgbClr val="FFFF00"/>
                    </a:solidFill>
                  </a:tcPr>
                </a:tc>
              </a:tr>
              <a:tr h="498288">
                <a:tc>
                  <a:txBody>
                    <a:bodyPr/>
                    <a:lstStyle/>
                    <a:p>
                      <a:pPr algn="ctr"/>
                      <a:r>
                        <a:rPr lang="en-US" sz="1400" b="0" i="1">
                          <a:latin typeface="Verdana"/>
                        </a:rPr>
                        <a:t>4</a:t>
                      </a:r>
                      <a:endParaRPr lang="en-US" sz="1400" b="0">
                        <a:latin typeface="Verdana"/>
                      </a:endParaRPr>
                    </a:p>
                  </a:txBody>
                  <a:tcPr marL="28575" marR="28575" marT="28575" marB="28575"/>
                </a:tc>
                <a:tc>
                  <a:txBody>
                    <a:bodyPr/>
                    <a:lstStyle/>
                    <a:p>
                      <a:pPr algn="ctr"/>
                      <a:r>
                        <a:rPr lang="en-US" sz="1400" b="0">
                          <a:latin typeface="Verdana"/>
                        </a:rPr>
                        <a:t>Implementation</a:t>
                      </a:r>
                    </a:p>
                  </a:txBody>
                  <a:tcPr marL="28575" marR="28575" marT="28575" marB="28575"/>
                </a:tc>
                <a:tc>
                  <a:txBody>
                    <a:bodyPr/>
                    <a:lstStyle/>
                    <a:p>
                      <a:pPr algn="l"/>
                      <a:r>
                        <a:rPr lang="en-US" sz="1400" b="0" dirty="0">
                          <a:latin typeface="Verdana"/>
                        </a:rPr>
                        <a:t>European Evaluation Framework in Computing Education and Training 2020</a:t>
                      </a:r>
                    </a:p>
                  </a:txBody>
                  <a:tcPr marL="28575" marR="28575" marT="28575" marB="28575"/>
                </a:tc>
              </a:tr>
              <a:tr h="369447">
                <a:tc>
                  <a:txBody>
                    <a:bodyPr/>
                    <a:lstStyle/>
                    <a:p>
                      <a:pPr algn="ctr"/>
                      <a:r>
                        <a:rPr lang="en-US" sz="1400" b="0" i="1">
                          <a:latin typeface="Verdana"/>
                        </a:rPr>
                        <a:t>5</a:t>
                      </a:r>
                      <a:endParaRPr lang="en-US" sz="1400" b="0">
                        <a:latin typeface="Verdana"/>
                      </a:endParaRPr>
                    </a:p>
                  </a:txBody>
                  <a:tcPr marL="28575" marR="28575" marT="28575" marB="28575"/>
                </a:tc>
                <a:tc>
                  <a:txBody>
                    <a:bodyPr/>
                    <a:lstStyle/>
                    <a:p>
                      <a:pPr algn="ctr"/>
                      <a:r>
                        <a:rPr lang="en-US" sz="1400" b="0">
                          <a:latin typeface="Verdana"/>
                        </a:rPr>
                        <a:t>Implementation</a:t>
                      </a:r>
                    </a:p>
                  </a:txBody>
                  <a:tcPr marL="28575" marR="28575" marT="28575" marB="28575"/>
                </a:tc>
                <a:tc>
                  <a:txBody>
                    <a:bodyPr/>
                    <a:lstStyle/>
                    <a:p>
                      <a:pPr algn="just"/>
                      <a:r>
                        <a:rPr lang="en-US" sz="1400" b="0" dirty="0">
                          <a:latin typeface="Verdana"/>
                        </a:rPr>
                        <a:t>Digital curricula in Computing Education and Training</a:t>
                      </a:r>
                    </a:p>
                  </a:txBody>
                  <a:tcPr marL="28575" marR="28575" marT="28575" marB="28575"/>
                </a:tc>
              </a:tr>
              <a:tr h="369447">
                <a:tc>
                  <a:txBody>
                    <a:bodyPr/>
                    <a:lstStyle/>
                    <a:p>
                      <a:pPr algn="ctr"/>
                      <a:r>
                        <a:rPr lang="en-US" sz="1400" b="0" i="1">
                          <a:latin typeface="Verdana"/>
                        </a:rPr>
                        <a:t>6</a:t>
                      </a:r>
                      <a:endParaRPr lang="en-US" sz="1400" b="0">
                        <a:latin typeface="Verdana"/>
                      </a:endParaRPr>
                    </a:p>
                  </a:txBody>
                  <a:tcPr marL="28575" marR="28575" marT="28575" marB="28575"/>
                </a:tc>
                <a:tc>
                  <a:txBody>
                    <a:bodyPr/>
                    <a:lstStyle/>
                    <a:p>
                      <a:pPr algn="ctr"/>
                      <a:r>
                        <a:rPr lang="en-US" sz="1400" b="0">
                          <a:latin typeface="Verdana"/>
                        </a:rPr>
                        <a:t>Implementation</a:t>
                      </a:r>
                    </a:p>
                  </a:txBody>
                  <a:tcPr marL="28575" marR="28575" marT="28575" marB="28575"/>
                </a:tc>
                <a:tc>
                  <a:txBody>
                    <a:bodyPr/>
                    <a:lstStyle/>
                    <a:p>
                      <a:pPr algn="l"/>
                      <a:r>
                        <a:rPr lang="en-US" sz="1400" b="0" dirty="0">
                          <a:latin typeface="Verdana"/>
                        </a:rPr>
                        <a:t>e-Learning and m-Learning in Computing supported by social media</a:t>
                      </a:r>
                    </a:p>
                  </a:txBody>
                  <a:tcPr marL="28575" marR="28575" marT="28575" marB="28575"/>
                </a:tc>
              </a:tr>
              <a:tr h="498288">
                <a:tc>
                  <a:txBody>
                    <a:bodyPr/>
                    <a:lstStyle/>
                    <a:p>
                      <a:pPr algn="ctr"/>
                      <a:r>
                        <a:rPr lang="en-US" sz="1400" b="0" i="1">
                          <a:latin typeface="Verdana"/>
                        </a:rPr>
                        <a:t>7</a:t>
                      </a:r>
                      <a:endParaRPr lang="en-US" sz="1400" b="0">
                        <a:latin typeface="Verdana"/>
                      </a:endParaRPr>
                    </a:p>
                  </a:txBody>
                  <a:tcPr marL="28575" marR="28575" marT="28575" marB="28575"/>
                </a:tc>
                <a:tc>
                  <a:txBody>
                    <a:bodyPr/>
                    <a:lstStyle/>
                    <a:p>
                      <a:pPr algn="ctr"/>
                      <a:r>
                        <a:rPr lang="en-US" sz="1400" b="0">
                          <a:latin typeface="Verdana"/>
                        </a:rPr>
                        <a:t>Quality Assurance</a:t>
                      </a:r>
                    </a:p>
                  </a:txBody>
                  <a:tcPr marL="28575" marR="28575" marT="28575" marB="28575"/>
                </a:tc>
                <a:tc>
                  <a:txBody>
                    <a:bodyPr/>
                    <a:lstStyle/>
                    <a:p>
                      <a:pPr algn="just"/>
                      <a:r>
                        <a:rPr lang="en-US" sz="1400" b="0" dirty="0">
                          <a:latin typeface="Verdana"/>
                        </a:rPr>
                        <a:t>Quality Assurance</a:t>
                      </a:r>
                    </a:p>
                  </a:txBody>
                  <a:tcPr marL="28575" marR="28575" marT="28575" marB="28575"/>
                </a:tc>
              </a:tr>
              <a:tr h="498288">
                <a:tc>
                  <a:txBody>
                    <a:bodyPr/>
                    <a:lstStyle/>
                    <a:p>
                      <a:pPr algn="ctr"/>
                      <a:r>
                        <a:rPr lang="en-US" sz="1400" b="0" i="1">
                          <a:latin typeface="Verdana"/>
                        </a:rPr>
                        <a:t>8</a:t>
                      </a:r>
                      <a:endParaRPr lang="en-US" sz="1400" b="0">
                        <a:latin typeface="Verdana"/>
                      </a:endParaRPr>
                    </a:p>
                  </a:txBody>
                  <a:tcPr marL="28575" marR="28575" marT="28575" marB="28575"/>
                </a:tc>
                <a:tc>
                  <a:txBody>
                    <a:bodyPr/>
                    <a:lstStyle/>
                    <a:p>
                      <a:pPr algn="ctr"/>
                      <a:r>
                        <a:rPr lang="en-US" sz="1400" b="0" dirty="0">
                          <a:latin typeface="Verdana"/>
                        </a:rPr>
                        <a:t>Exploitation of results</a:t>
                      </a:r>
                    </a:p>
                  </a:txBody>
                  <a:tcPr marL="28575" marR="28575" marT="28575" marB="28575"/>
                </a:tc>
                <a:tc>
                  <a:txBody>
                    <a:bodyPr/>
                    <a:lstStyle/>
                    <a:p>
                      <a:pPr algn="just"/>
                      <a:r>
                        <a:rPr lang="en-US" sz="1400" b="0" dirty="0">
                          <a:latin typeface="Verdana"/>
                        </a:rPr>
                        <a:t>Exploitation of Project Results</a:t>
                      </a:r>
                    </a:p>
                  </a:txBody>
                  <a:tcPr marL="28575" marR="28575" marT="28575" marB="28575"/>
                </a:tc>
              </a:tr>
              <a:tr h="369447">
                <a:tc>
                  <a:txBody>
                    <a:bodyPr/>
                    <a:lstStyle/>
                    <a:p>
                      <a:pPr algn="ctr"/>
                      <a:r>
                        <a:rPr lang="bg-BG" sz="1400" b="0" i="1">
                          <a:latin typeface="Verdana"/>
                        </a:rPr>
                        <a:t>9</a:t>
                      </a:r>
                      <a:endParaRPr lang="bg-BG" sz="1400" b="0">
                        <a:latin typeface="Verdana"/>
                      </a:endParaRPr>
                    </a:p>
                  </a:txBody>
                  <a:tcPr marL="28575" marR="28575" marT="28575" marB="28575"/>
                </a:tc>
                <a:tc>
                  <a:txBody>
                    <a:bodyPr/>
                    <a:lstStyle/>
                    <a:p>
                      <a:pPr algn="ctr"/>
                      <a:r>
                        <a:rPr lang="en-US" sz="1400" b="0">
                          <a:latin typeface="Verdana"/>
                        </a:rPr>
                        <a:t>Dissemination</a:t>
                      </a:r>
                    </a:p>
                  </a:txBody>
                  <a:tcPr marL="28575" marR="28575" marT="28575" marB="28575"/>
                </a:tc>
                <a:tc>
                  <a:txBody>
                    <a:bodyPr/>
                    <a:lstStyle/>
                    <a:p>
                      <a:pPr algn="just"/>
                      <a:r>
                        <a:rPr lang="en-US" sz="1400" b="0" dirty="0">
                          <a:latin typeface="Verdana"/>
                        </a:rPr>
                        <a:t>Dissemination of Project Results</a:t>
                      </a:r>
                    </a:p>
                  </a:txBody>
                  <a:tcPr marL="28575" marR="28575" marT="28575" marB="28575"/>
                </a:tc>
              </a:tr>
            </a:tbl>
          </a:graphicData>
        </a:graphic>
      </p:graphicFrame>
      <p:sp>
        <p:nvSpPr>
          <p:cNvPr id="13" name="Rectangle 12"/>
          <p:cNvSpPr/>
          <p:nvPr/>
        </p:nvSpPr>
        <p:spPr>
          <a:xfrm>
            <a:off x="152400" y="1371600"/>
            <a:ext cx="8610600" cy="369332"/>
          </a:xfrm>
          <a:prstGeom prst="rect">
            <a:avLst/>
          </a:prstGeom>
        </p:spPr>
        <p:txBody>
          <a:bodyPr wrap="square">
            <a:spAutoFit/>
          </a:bodyPr>
          <a:lstStyle/>
          <a:p>
            <a:pPr algn="ctr"/>
            <a:r>
              <a:rPr lang="en-US" b="1" dirty="0" smtClean="0"/>
              <a:t>Work packages, </a:t>
            </a:r>
            <a:r>
              <a:rPr lang="en-US" dirty="0" smtClean="0"/>
              <a:t> </a:t>
            </a:r>
            <a:r>
              <a:rPr lang="en-US" b="1" dirty="0" smtClean="0"/>
              <a:t>Summary of work </a:t>
            </a:r>
            <a:r>
              <a:rPr lang="en-US" b="1" dirty="0" smtClean="0"/>
              <a:t>packages of the FETCH</a:t>
            </a:r>
            <a:endParaRPr lang="en-US" dirty="0"/>
          </a:p>
        </p:txBody>
      </p:sp>
      <p:sp>
        <p:nvSpPr>
          <p:cNvPr id="15" name="Footer Placeholder 14"/>
          <p:cNvSpPr>
            <a:spLocks noGrp="1"/>
          </p:cNvSpPr>
          <p:nvPr>
            <p:ph type="ftr" sz="quarter" idx="11"/>
          </p:nvPr>
        </p:nvSpPr>
        <p:spPr/>
        <p:txBody>
          <a:bodyPr/>
          <a:lstStyle/>
          <a:p>
            <a:r>
              <a:rPr lang="en-US" sz="1400" dirty="0" smtClean="0"/>
              <a:t>15th Workshop on "Software Engineering Education and Reverse Engineering", 23-30 Aug</a:t>
            </a:r>
            <a:r>
              <a:rPr lang="hr-HR" sz="1400" dirty="0" smtClean="0"/>
              <a:t>ust</a:t>
            </a:r>
            <a:r>
              <a:rPr lang="en-US" sz="1400" dirty="0" smtClean="0"/>
              <a:t> 2015, </a:t>
            </a:r>
            <a:r>
              <a:rPr lang="en-US" sz="1400" dirty="0" err="1" smtClean="0"/>
              <a:t>Bohinj</a:t>
            </a:r>
            <a:r>
              <a:rPr lang="en-US" sz="1400" dirty="0" smtClean="0"/>
              <a:t>, Slovenia</a:t>
            </a:r>
            <a:endParaRPr lang="hr-HR" sz="1400" dirty="0"/>
          </a:p>
        </p:txBody>
      </p:sp>
      <p:sp>
        <p:nvSpPr>
          <p:cNvPr id="16" name="Slide Number Placeholder 15"/>
          <p:cNvSpPr>
            <a:spLocks noGrp="1"/>
          </p:cNvSpPr>
          <p:nvPr>
            <p:ph type="sldNum" sz="quarter" idx="12"/>
          </p:nvPr>
        </p:nvSpPr>
        <p:spPr/>
        <p:txBody>
          <a:bodyPr/>
          <a:lstStyle/>
          <a:p>
            <a:pPr>
              <a:defRPr/>
            </a:pPr>
            <a:fld id="{BABA7C81-61B2-4E92-92F1-9BFC58F3A56C}"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7467600" cy="1143000"/>
          </a:xfrm>
        </p:spPr>
        <p:txBody>
          <a:bodyPr>
            <a:normAutofit/>
          </a:bodyPr>
          <a:lstStyle/>
          <a:p>
            <a:r>
              <a:rPr lang="en-US" sz="4000" dirty="0" smtClean="0"/>
              <a:t>Introduction</a:t>
            </a:r>
            <a:endParaRPr lang="en-US" sz="4000" dirty="0"/>
          </a:p>
        </p:txBody>
      </p:sp>
      <p:sp>
        <p:nvSpPr>
          <p:cNvPr id="3" name="Content Placeholder 2"/>
          <p:cNvSpPr>
            <a:spLocks noGrp="1"/>
          </p:cNvSpPr>
          <p:nvPr>
            <p:ph idx="1"/>
          </p:nvPr>
        </p:nvSpPr>
        <p:spPr>
          <a:xfrm>
            <a:off x="152400" y="1371600"/>
            <a:ext cx="8991600" cy="4800600"/>
          </a:xfrm>
        </p:spPr>
        <p:txBody>
          <a:bodyPr/>
          <a:lstStyle/>
          <a:p>
            <a:pPr marL="0" indent="0">
              <a:spcAft>
                <a:spcPts val="1200"/>
              </a:spcAft>
              <a:buNone/>
            </a:pPr>
            <a:r>
              <a:rPr lang="en-US" dirty="0" smtClean="0"/>
              <a:t>E-learning, main features:</a:t>
            </a:r>
          </a:p>
          <a:p>
            <a:pPr marL="400050" lvl="1" indent="0">
              <a:spcBef>
                <a:spcPts val="600"/>
              </a:spcBef>
            </a:pPr>
            <a:r>
              <a:rPr lang="en-US" dirty="0" smtClean="0"/>
              <a:t> </a:t>
            </a:r>
            <a:r>
              <a:rPr lang="en-US" sz="2400" dirty="0" smtClean="0"/>
              <a:t>Usually </a:t>
            </a:r>
            <a:r>
              <a:rPr lang="en-US" sz="2400" b="1" dirty="0" smtClean="0"/>
              <a:t>tailored to the student </a:t>
            </a:r>
            <a:br>
              <a:rPr lang="en-US" sz="2400" b="1" dirty="0" smtClean="0"/>
            </a:br>
            <a:r>
              <a:rPr lang="en-US" sz="2400" b="1" dirty="0" smtClean="0"/>
              <a:t>   </a:t>
            </a:r>
            <a:r>
              <a:rPr lang="en-US" sz="2400" dirty="0" smtClean="0"/>
              <a:t>(instead of being characterized by the class) </a:t>
            </a:r>
          </a:p>
          <a:p>
            <a:pPr marL="400050" lvl="1" indent="0">
              <a:spcBef>
                <a:spcPts val="600"/>
              </a:spcBef>
            </a:pPr>
            <a:r>
              <a:rPr lang="en-US" sz="2400" dirty="0" smtClean="0"/>
              <a:t> The student has </a:t>
            </a:r>
            <a:r>
              <a:rPr lang="en-US" sz="2400" b="1" dirty="0" smtClean="0"/>
              <a:t>more control over topics</a:t>
            </a:r>
            <a:r>
              <a:rPr lang="en-US" sz="2400" dirty="0" smtClean="0"/>
              <a:t> </a:t>
            </a:r>
            <a:br>
              <a:rPr lang="en-US" sz="2400" dirty="0" smtClean="0"/>
            </a:br>
            <a:r>
              <a:rPr lang="en-US" sz="2400" dirty="0" smtClean="0"/>
              <a:t>   (instead of subjects and rules being selected by the teacher)</a:t>
            </a:r>
          </a:p>
          <a:p>
            <a:pPr marL="400050" lvl="1" indent="0">
              <a:spcBef>
                <a:spcPts val="600"/>
              </a:spcBef>
            </a:pPr>
            <a:r>
              <a:rPr lang="en-US" sz="2400" dirty="0" smtClean="0"/>
              <a:t> Takes place </a:t>
            </a:r>
            <a:r>
              <a:rPr lang="en-US" sz="2400" b="1" dirty="0" smtClean="0"/>
              <a:t>when the student prefers</a:t>
            </a:r>
            <a:r>
              <a:rPr lang="en-US" sz="2400" dirty="0" smtClean="0"/>
              <a:t> </a:t>
            </a:r>
            <a:br>
              <a:rPr lang="en-US" sz="2400" dirty="0" smtClean="0"/>
            </a:br>
            <a:r>
              <a:rPr lang="en-US" sz="2400" dirty="0" smtClean="0"/>
              <a:t>   (instead of being constrained by predefined timetables)</a:t>
            </a:r>
          </a:p>
          <a:p>
            <a:pPr marL="400050" lvl="1" indent="0">
              <a:spcBef>
                <a:spcPts val="600"/>
              </a:spcBef>
            </a:pPr>
            <a:r>
              <a:rPr lang="en-US" sz="2400" dirty="0" smtClean="0"/>
              <a:t> The </a:t>
            </a:r>
            <a:r>
              <a:rPr lang="en-US" sz="2400" b="1" dirty="0" smtClean="0"/>
              <a:t>teaching</a:t>
            </a:r>
            <a:r>
              <a:rPr lang="en-US" sz="2400" dirty="0" smtClean="0"/>
              <a:t> procedure occurs mainly </a:t>
            </a:r>
            <a:r>
              <a:rPr lang="en-US" sz="2400" b="1" dirty="0" smtClean="0"/>
              <a:t>by means of technology</a:t>
            </a:r>
            <a:r>
              <a:rPr lang="en-US" sz="2400" dirty="0" smtClean="0"/>
              <a:t> </a:t>
            </a:r>
            <a:br>
              <a:rPr lang="en-US" sz="2400" dirty="0" smtClean="0"/>
            </a:br>
            <a:r>
              <a:rPr lang="en-US" sz="2400" dirty="0" smtClean="0"/>
              <a:t>   (instead of depending on the teacher’s will and competence)</a:t>
            </a:r>
          </a:p>
          <a:p>
            <a:pPr marL="400050" lvl="1" indent="0">
              <a:spcBef>
                <a:spcPts val="600"/>
              </a:spcBef>
            </a:pPr>
            <a:r>
              <a:rPr lang="en-US" sz="2400" dirty="0" smtClean="0"/>
              <a:t> Students act a </a:t>
            </a:r>
            <a:r>
              <a:rPr lang="en-US" sz="2400" b="1" dirty="0" smtClean="0"/>
              <a:t>proactive role</a:t>
            </a:r>
            <a:r>
              <a:rPr lang="en-US" sz="2400" dirty="0" smtClean="0"/>
              <a:t> </a:t>
            </a:r>
            <a:br>
              <a:rPr lang="en-US" sz="2400" dirty="0" smtClean="0"/>
            </a:br>
            <a:r>
              <a:rPr lang="en-US" sz="2400" dirty="0" smtClean="0"/>
              <a:t>  (instead of playing a reactive role)</a:t>
            </a:r>
          </a:p>
        </p:txBody>
      </p:sp>
      <p:pic>
        <p:nvPicPr>
          <p:cNvPr id="6" name="Picture 2"/>
          <p:cNvPicPr>
            <a:picLocks noChangeAspect="1" noChangeArrowheads="1"/>
          </p:cNvPicPr>
          <p:nvPr/>
        </p:nvPicPr>
        <p:blipFill>
          <a:blip r:embed="rId2"/>
          <a:srcRect/>
          <a:stretch>
            <a:fillRect/>
          </a:stretch>
        </p:blipFill>
        <p:spPr bwMode="auto">
          <a:xfrm>
            <a:off x="2819400" y="0"/>
            <a:ext cx="6324600" cy="1295400"/>
          </a:xfrm>
          <a:prstGeom prst="rect">
            <a:avLst/>
          </a:prstGeom>
          <a:noFill/>
          <a:ln w="9525">
            <a:noFill/>
            <a:miter lim="800000"/>
            <a:headEnd/>
            <a:tailEnd/>
          </a:ln>
          <a:effectLst/>
        </p:spPr>
      </p:pic>
      <p:sp>
        <p:nvSpPr>
          <p:cNvPr id="8" name="Footer Placeholder 7"/>
          <p:cNvSpPr>
            <a:spLocks noGrp="1"/>
          </p:cNvSpPr>
          <p:nvPr>
            <p:ph type="ftr" sz="quarter" idx="11"/>
          </p:nvPr>
        </p:nvSpPr>
        <p:spPr/>
        <p:txBody>
          <a:bodyPr/>
          <a:lstStyle/>
          <a:p>
            <a:r>
              <a:rPr lang="en-US" sz="1400" smtClean="0"/>
              <a:t>15th Workshop on "Software Engineering Education and Reverse Engineering", 23-30 Aug</a:t>
            </a:r>
            <a:r>
              <a:rPr lang="hr-HR" sz="1400" smtClean="0"/>
              <a:t>ust</a:t>
            </a:r>
            <a:r>
              <a:rPr lang="en-US" sz="1400" smtClean="0"/>
              <a:t> 2015, Bohinj, Slovenia</a:t>
            </a:r>
            <a:endParaRPr lang="hr-HR" sz="1400" dirty="0"/>
          </a:p>
        </p:txBody>
      </p:sp>
      <p:sp>
        <p:nvSpPr>
          <p:cNvPr id="9" name="Slide Number Placeholder 8"/>
          <p:cNvSpPr>
            <a:spLocks noGrp="1"/>
          </p:cNvSpPr>
          <p:nvPr>
            <p:ph type="sldNum" sz="quarter" idx="12"/>
          </p:nvPr>
        </p:nvSpPr>
        <p:spPr/>
        <p:txBody>
          <a:bodyPr/>
          <a:lstStyle/>
          <a:p>
            <a:pPr>
              <a:defRPr/>
            </a:pPr>
            <a:fld id="{BABA7C81-61B2-4E92-92F1-9BFC58F3A56C}"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7467600" cy="1143000"/>
          </a:xfrm>
        </p:spPr>
        <p:txBody>
          <a:bodyPr>
            <a:normAutofit/>
          </a:bodyPr>
          <a:lstStyle/>
          <a:p>
            <a:r>
              <a:rPr lang="en-US" sz="4000" dirty="0" smtClean="0"/>
              <a:t>Introduction</a:t>
            </a:r>
            <a:endParaRPr lang="en-US" sz="4000" dirty="0"/>
          </a:p>
        </p:txBody>
      </p:sp>
      <p:sp>
        <p:nvSpPr>
          <p:cNvPr id="3" name="Content Placeholder 2"/>
          <p:cNvSpPr>
            <a:spLocks noGrp="1"/>
          </p:cNvSpPr>
          <p:nvPr>
            <p:ph idx="1"/>
          </p:nvPr>
        </p:nvSpPr>
        <p:spPr>
          <a:xfrm>
            <a:off x="228600" y="1403350"/>
            <a:ext cx="8686800" cy="4997450"/>
          </a:xfrm>
        </p:spPr>
        <p:txBody>
          <a:bodyPr/>
          <a:lstStyle/>
          <a:p>
            <a:pPr marL="0" indent="0">
              <a:buNone/>
            </a:pPr>
            <a:r>
              <a:rPr lang="en-US" sz="2800" dirty="0" smtClean="0"/>
              <a:t>	</a:t>
            </a:r>
            <a:r>
              <a:rPr lang="en-US" dirty="0" smtClean="0"/>
              <a:t>Some challenges:</a:t>
            </a:r>
          </a:p>
          <a:p>
            <a:pPr marL="400050" lvl="1" indent="0">
              <a:spcBef>
                <a:spcPts val="600"/>
              </a:spcBef>
            </a:pPr>
            <a:r>
              <a:rPr lang="en-US" dirty="0" smtClean="0"/>
              <a:t> </a:t>
            </a:r>
            <a:r>
              <a:rPr lang="en-GB" dirty="0" smtClean="0"/>
              <a:t>Motivation </a:t>
            </a:r>
          </a:p>
          <a:p>
            <a:pPr marL="400050" lvl="1" indent="0">
              <a:spcBef>
                <a:spcPts val="600"/>
              </a:spcBef>
            </a:pPr>
            <a:r>
              <a:rPr lang="en-GB" dirty="0" smtClean="0"/>
              <a:t> Time management </a:t>
            </a:r>
          </a:p>
          <a:p>
            <a:pPr marL="400050" lvl="1" indent="0">
              <a:spcBef>
                <a:spcPts val="600"/>
              </a:spcBef>
            </a:pPr>
            <a:r>
              <a:rPr lang="en-GB" dirty="0" smtClean="0"/>
              <a:t> Learning “how to learn” in a virtual environment </a:t>
            </a:r>
          </a:p>
          <a:p>
            <a:pPr marL="400050" lvl="1" indent="0">
              <a:spcBef>
                <a:spcPts val="600"/>
              </a:spcBef>
            </a:pPr>
            <a:r>
              <a:rPr lang="en-GB" dirty="0" smtClean="0"/>
              <a:t> Assessments</a:t>
            </a:r>
            <a:endParaRPr lang="en-US" dirty="0" smtClean="0"/>
          </a:p>
        </p:txBody>
      </p:sp>
      <p:pic>
        <p:nvPicPr>
          <p:cNvPr id="6" name="Picture 2"/>
          <p:cNvPicPr>
            <a:picLocks noChangeAspect="1" noChangeArrowheads="1"/>
          </p:cNvPicPr>
          <p:nvPr/>
        </p:nvPicPr>
        <p:blipFill>
          <a:blip r:embed="rId2"/>
          <a:srcRect/>
          <a:stretch>
            <a:fillRect/>
          </a:stretch>
        </p:blipFill>
        <p:spPr bwMode="auto">
          <a:xfrm>
            <a:off x="2819400" y="0"/>
            <a:ext cx="6324600" cy="1295400"/>
          </a:xfrm>
          <a:prstGeom prst="rect">
            <a:avLst/>
          </a:prstGeom>
          <a:noFill/>
          <a:ln w="9525">
            <a:noFill/>
            <a:miter lim="800000"/>
            <a:headEnd/>
            <a:tailEnd/>
          </a:ln>
          <a:effectLst/>
        </p:spPr>
      </p:pic>
      <p:sp>
        <p:nvSpPr>
          <p:cNvPr id="8" name="Footer Placeholder 7"/>
          <p:cNvSpPr>
            <a:spLocks noGrp="1"/>
          </p:cNvSpPr>
          <p:nvPr>
            <p:ph type="ftr" sz="quarter" idx="11"/>
          </p:nvPr>
        </p:nvSpPr>
        <p:spPr/>
        <p:txBody>
          <a:bodyPr/>
          <a:lstStyle/>
          <a:p>
            <a:r>
              <a:rPr lang="en-US" sz="1400" smtClean="0"/>
              <a:t>15th Workshop on "Software Engineering Education and Reverse Engineering", 23-30 Aug</a:t>
            </a:r>
            <a:r>
              <a:rPr lang="hr-HR" sz="1400" smtClean="0"/>
              <a:t>ust</a:t>
            </a:r>
            <a:r>
              <a:rPr lang="en-US" sz="1400" smtClean="0"/>
              <a:t> 2015, Bohinj, Slovenia</a:t>
            </a:r>
            <a:endParaRPr lang="hr-HR" sz="1400" dirty="0"/>
          </a:p>
        </p:txBody>
      </p:sp>
      <p:sp>
        <p:nvSpPr>
          <p:cNvPr id="9" name="Slide Number Placeholder 8"/>
          <p:cNvSpPr>
            <a:spLocks noGrp="1"/>
          </p:cNvSpPr>
          <p:nvPr>
            <p:ph type="sldNum" sz="quarter" idx="12"/>
          </p:nvPr>
        </p:nvSpPr>
        <p:spPr/>
        <p:txBody>
          <a:bodyPr/>
          <a:lstStyle/>
          <a:p>
            <a:pPr>
              <a:defRPr/>
            </a:pPr>
            <a:fld id="{BABA7C81-61B2-4E92-92F1-9BFC58F3A56C}"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7467600" cy="1143000"/>
          </a:xfrm>
        </p:spPr>
        <p:txBody>
          <a:bodyPr>
            <a:normAutofit/>
          </a:bodyPr>
          <a:lstStyle/>
          <a:p>
            <a:r>
              <a:rPr lang="en-US" sz="4000" dirty="0" smtClean="0"/>
              <a:t>Introduction</a:t>
            </a:r>
            <a:endParaRPr lang="en-US" sz="4000" dirty="0"/>
          </a:p>
        </p:txBody>
      </p:sp>
      <p:sp>
        <p:nvSpPr>
          <p:cNvPr id="3" name="Content Placeholder 2"/>
          <p:cNvSpPr>
            <a:spLocks noGrp="1"/>
          </p:cNvSpPr>
          <p:nvPr>
            <p:ph idx="1"/>
          </p:nvPr>
        </p:nvSpPr>
        <p:spPr>
          <a:xfrm>
            <a:off x="304800" y="1403350"/>
            <a:ext cx="8686800" cy="4997450"/>
          </a:xfrm>
        </p:spPr>
        <p:txBody>
          <a:bodyPr/>
          <a:lstStyle/>
          <a:p>
            <a:pPr>
              <a:buFont typeface="Arial" pitchFamily="34" charset="0"/>
              <a:buChar char="•"/>
            </a:pPr>
            <a:r>
              <a:rPr lang="en-US" sz="2800" dirty="0" smtClean="0"/>
              <a:t>Massive Open Online Courses (MOOCs)</a:t>
            </a:r>
          </a:p>
          <a:p>
            <a:pPr>
              <a:buNone/>
            </a:pPr>
            <a:r>
              <a:rPr lang="en-US" sz="2800" dirty="0" smtClean="0"/>
              <a:t> </a:t>
            </a:r>
          </a:p>
          <a:p>
            <a:pPr marL="400050" lvl="1" indent="0">
              <a:spcBef>
                <a:spcPts val="600"/>
              </a:spcBef>
            </a:pPr>
            <a:r>
              <a:rPr lang="en-US" sz="2800" dirty="0" smtClean="0"/>
              <a:t> </a:t>
            </a:r>
            <a:r>
              <a:rPr lang="en-US" dirty="0" smtClean="0"/>
              <a:t>Share some of the principles of ordinary courses</a:t>
            </a:r>
            <a:endParaRPr lang="en-GB" dirty="0" smtClean="0"/>
          </a:p>
          <a:p>
            <a:pPr marL="400050" lvl="1" indent="0">
              <a:spcBef>
                <a:spcPts val="600"/>
              </a:spcBef>
            </a:pPr>
            <a:r>
              <a:rPr lang="en-GB" dirty="0" smtClean="0"/>
              <a:t> </a:t>
            </a:r>
            <a:r>
              <a:rPr lang="en-US" dirty="0" smtClean="0"/>
              <a:t>Are taught over the Web to a very large number of students</a:t>
            </a:r>
          </a:p>
          <a:p>
            <a:pPr marL="400050" lvl="1" indent="0">
              <a:spcBef>
                <a:spcPts val="600"/>
              </a:spcBef>
            </a:pPr>
            <a:r>
              <a:rPr lang="en-US" dirty="0" smtClean="0"/>
              <a:t> Usually have no fees</a:t>
            </a:r>
          </a:p>
          <a:p>
            <a:pPr marL="400050" lvl="1" indent="0">
              <a:spcBef>
                <a:spcPts val="600"/>
              </a:spcBef>
            </a:pPr>
            <a:r>
              <a:rPr lang="en-US" dirty="0" smtClean="0"/>
              <a:t> No specific prerequisites </a:t>
            </a:r>
          </a:p>
          <a:p>
            <a:pPr marL="400050" lvl="1" indent="0">
              <a:spcBef>
                <a:spcPts val="600"/>
              </a:spcBef>
            </a:pPr>
            <a:r>
              <a:rPr lang="en-US" dirty="0" smtClean="0"/>
              <a:t> No predefined expectations</a:t>
            </a:r>
          </a:p>
          <a:p>
            <a:pPr marL="400050" lvl="1" indent="0">
              <a:spcBef>
                <a:spcPts val="600"/>
              </a:spcBef>
            </a:pPr>
            <a:r>
              <a:rPr lang="en-US" dirty="0" smtClean="0"/>
              <a:t> No formal accreditation</a:t>
            </a:r>
          </a:p>
          <a:p>
            <a:pPr>
              <a:buNone/>
            </a:pPr>
            <a:r>
              <a:rPr lang="en-US" sz="2800" dirty="0" smtClean="0"/>
              <a:t> </a:t>
            </a:r>
          </a:p>
        </p:txBody>
      </p:sp>
      <p:pic>
        <p:nvPicPr>
          <p:cNvPr id="6" name="Picture 2"/>
          <p:cNvPicPr>
            <a:picLocks noChangeAspect="1" noChangeArrowheads="1"/>
          </p:cNvPicPr>
          <p:nvPr/>
        </p:nvPicPr>
        <p:blipFill>
          <a:blip r:embed="rId2"/>
          <a:srcRect/>
          <a:stretch>
            <a:fillRect/>
          </a:stretch>
        </p:blipFill>
        <p:spPr bwMode="auto">
          <a:xfrm>
            <a:off x="2819400" y="0"/>
            <a:ext cx="6324600" cy="1295400"/>
          </a:xfrm>
          <a:prstGeom prst="rect">
            <a:avLst/>
          </a:prstGeom>
          <a:noFill/>
          <a:ln w="9525">
            <a:noFill/>
            <a:miter lim="800000"/>
            <a:headEnd/>
            <a:tailEnd/>
          </a:ln>
          <a:effectLst/>
        </p:spPr>
      </p:pic>
      <p:sp>
        <p:nvSpPr>
          <p:cNvPr id="8" name="Footer Placeholder 7"/>
          <p:cNvSpPr>
            <a:spLocks noGrp="1"/>
          </p:cNvSpPr>
          <p:nvPr>
            <p:ph type="ftr" sz="quarter" idx="11"/>
          </p:nvPr>
        </p:nvSpPr>
        <p:spPr/>
        <p:txBody>
          <a:bodyPr/>
          <a:lstStyle/>
          <a:p>
            <a:r>
              <a:rPr lang="en-US" sz="1400" smtClean="0"/>
              <a:t>15th Workshop on "Software Engineering Education and Reverse Engineering", 23-30 Aug</a:t>
            </a:r>
            <a:r>
              <a:rPr lang="hr-HR" sz="1400" smtClean="0"/>
              <a:t>ust</a:t>
            </a:r>
            <a:r>
              <a:rPr lang="en-US" sz="1400" smtClean="0"/>
              <a:t> 2015, Bohinj, Slovenia</a:t>
            </a:r>
            <a:endParaRPr lang="hr-HR" sz="1400" dirty="0"/>
          </a:p>
        </p:txBody>
      </p:sp>
      <p:sp>
        <p:nvSpPr>
          <p:cNvPr id="9" name="Slide Number Placeholder 8"/>
          <p:cNvSpPr>
            <a:spLocks noGrp="1"/>
          </p:cNvSpPr>
          <p:nvPr>
            <p:ph type="sldNum" sz="quarter" idx="12"/>
          </p:nvPr>
        </p:nvSpPr>
        <p:spPr/>
        <p:txBody>
          <a:bodyPr/>
          <a:lstStyle/>
          <a:p>
            <a:pPr>
              <a:defRPr/>
            </a:pPr>
            <a:fld id="{BABA7C81-61B2-4E92-92F1-9BFC58F3A56C}"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7467600" cy="1143000"/>
          </a:xfrm>
        </p:spPr>
        <p:txBody>
          <a:bodyPr>
            <a:normAutofit/>
          </a:bodyPr>
          <a:lstStyle/>
          <a:p>
            <a:r>
              <a:rPr lang="en-US" sz="4000" dirty="0" smtClean="0"/>
              <a:t>Introduction</a:t>
            </a:r>
            <a:endParaRPr lang="en-US" sz="4000" dirty="0"/>
          </a:p>
        </p:txBody>
      </p:sp>
      <p:sp>
        <p:nvSpPr>
          <p:cNvPr id="3" name="Content Placeholder 2"/>
          <p:cNvSpPr>
            <a:spLocks noGrp="1"/>
          </p:cNvSpPr>
          <p:nvPr>
            <p:ph idx="1"/>
          </p:nvPr>
        </p:nvSpPr>
        <p:spPr>
          <a:xfrm>
            <a:off x="304800" y="1403350"/>
            <a:ext cx="8686800" cy="4997450"/>
          </a:xfrm>
        </p:spPr>
        <p:txBody>
          <a:bodyPr/>
          <a:lstStyle/>
          <a:p>
            <a:pPr marL="0" indent="0">
              <a:buNone/>
            </a:pPr>
            <a:r>
              <a:rPr lang="en-US" dirty="0" smtClean="0"/>
              <a:t>Some challenges: </a:t>
            </a:r>
            <a:r>
              <a:rPr lang="en-GB" dirty="0" smtClean="0"/>
              <a:t> </a:t>
            </a:r>
          </a:p>
          <a:p>
            <a:pPr marL="400050" lvl="1" indent="0">
              <a:spcBef>
                <a:spcPts val="600"/>
              </a:spcBef>
            </a:pPr>
            <a:r>
              <a:rPr lang="en-GB" dirty="0" smtClean="0"/>
              <a:t> </a:t>
            </a:r>
            <a:r>
              <a:rPr lang="en-US" dirty="0" smtClean="0"/>
              <a:t>Handling course delivery for thousands of students at the same time entails a revision of the usual tutor-assisted  e-learning model</a:t>
            </a:r>
            <a:endParaRPr lang="en-GB" dirty="0" smtClean="0"/>
          </a:p>
          <a:p>
            <a:pPr marL="400050" lvl="1" indent="0">
              <a:spcBef>
                <a:spcPts val="600"/>
              </a:spcBef>
            </a:pPr>
            <a:r>
              <a:rPr lang="en-GB" dirty="0" smtClean="0"/>
              <a:t> Need for </a:t>
            </a:r>
            <a:r>
              <a:rPr lang="en-US" dirty="0" smtClean="0"/>
              <a:t>automated tools able to balance the lack of </a:t>
            </a:r>
            <a:br>
              <a:rPr lang="en-US" dirty="0" smtClean="0"/>
            </a:br>
            <a:r>
              <a:rPr lang="en-US" dirty="0" smtClean="0"/>
              <a:t>   human attention </a:t>
            </a:r>
          </a:p>
          <a:p>
            <a:pPr marL="400050" lvl="1" indent="0">
              <a:spcBef>
                <a:spcPts val="600"/>
              </a:spcBef>
            </a:pPr>
            <a:r>
              <a:rPr lang="en-US" dirty="0" smtClean="0"/>
              <a:t> Scalability problems</a:t>
            </a:r>
          </a:p>
        </p:txBody>
      </p:sp>
      <p:pic>
        <p:nvPicPr>
          <p:cNvPr id="6" name="Picture 2"/>
          <p:cNvPicPr>
            <a:picLocks noChangeAspect="1" noChangeArrowheads="1"/>
          </p:cNvPicPr>
          <p:nvPr/>
        </p:nvPicPr>
        <p:blipFill>
          <a:blip r:embed="rId2"/>
          <a:srcRect/>
          <a:stretch>
            <a:fillRect/>
          </a:stretch>
        </p:blipFill>
        <p:spPr bwMode="auto">
          <a:xfrm>
            <a:off x="2819400" y="0"/>
            <a:ext cx="6324600" cy="1295400"/>
          </a:xfrm>
          <a:prstGeom prst="rect">
            <a:avLst/>
          </a:prstGeom>
          <a:noFill/>
          <a:ln w="9525">
            <a:noFill/>
            <a:miter lim="800000"/>
            <a:headEnd/>
            <a:tailEnd/>
          </a:ln>
          <a:effectLst/>
        </p:spPr>
      </p:pic>
      <p:sp>
        <p:nvSpPr>
          <p:cNvPr id="8" name="Footer Placeholder 7"/>
          <p:cNvSpPr>
            <a:spLocks noGrp="1"/>
          </p:cNvSpPr>
          <p:nvPr>
            <p:ph type="ftr" sz="quarter" idx="11"/>
          </p:nvPr>
        </p:nvSpPr>
        <p:spPr/>
        <p:txBody>
          <a:bodyPr/>
          <a:lstStyle/>
          <a:p>
            <a:r>
              <a:rPr lang="en-US" sz="1400" smtClean="0"/>
              <a:t>15th Workshop on "Software Engineering Education and Reverse Engineering", 23-30 Aug</a:t>
            </a:r>
            <a:r>
              <a:rPr lang="hr-HR" sz="1400" smtClean="0"/>
              <a:t>ust</a:t>
            </a:r>
            <a:r>
              <a:rPr lang="en-US" sz="1400" smtClean="0"/>
              <a:t> 2015, Bohinj, Slovenia</a:t>
            </a:r>
            <a:endParaRPr lang="hr-HR" sz="1400" dirty="0"/>
          </a:p>
        </p:txBody>
      </p:sp>
      <p:sp>
        <p:nvSpPr>
          <p:cNvPr id="9" name="Slide Number Placeholder 8"/>
          <p:cNvSpPr>
            <a:spLocks noGrp="1"/>
          </p:cNvSpPr>
          <p:nvPr>
            <p:ph type="sldNum" sz="quarter" idx="12"/>
          </p:nvPr>
        </p:nvSpPr>
        <p:spPr/>
        <p:txBody>
          <a:bodyPr/>
          <a:lstStyle/>
          <a:p>
            <a:pPr>
              <a:defRPr/>
            </a:pPr>
            <a:fld id="{BABA7C81-61B2-4E92-92F1-9BFC58F3A56C}"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tionPro_GlowingTechVide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PresentationPro_GlowingTechVideo</Template>
  <TotalTime>15513</TotalTime>
  <Words>2188</Words>
  <Application>Microsoft Office PowerPoint</Application>
  <PresentationFormat>On-screen Show (4:3)</PresentationFormat>
  <Paragraphs>414</Paragraphs>
  <Slides>34</Slides>
  <Notes>18</Notes>
  <HiddenSlides>0</HiddenSlides>
  <MMClips>0</MMClips>
  <ScaleCrop>false</ScaleCrop>
  <HeadingPairs>
    <vt:vector size="4" baseType="variant">
      <vt:variant>
        <vt:lpstr>Theme</vt:lpstr>
      </vt:variant>
      <vt:variant>
        <vt:i4>2</vt:i4>
      </vt:variant>
      <vt:variant>
        <vt:lpstr>Slide Titles</vt:lpstr>
      </vt:variant>
      <vt:variant>
        <vt:i4>34</vt:i4>
      </vt:variant>
    </vt:vector>
  </HeadingPairs>
  <TitlesOfParts>
    <vt:vector size="36" baseType="lpstr">
      <vt:lpstr>PresentationPro_GlowingTechVideo</vt:lpstr>
      <vt:lpstr>Custom Design</vt:lpstr>
      <vt:lpstr>Slide 1</vt:lpstr>
      <vt:lpstr>Outline </vt:lpstr>
      <vt:lpstr>Motivation</vt:lpstr>
      <vt:lpstr>Motivation</vt:lpstr>
      <vt:lpstr>Motivation</vt:lpstr>
      <vt:lpstr>Introduction</vt:lpstr>
      <vt:lpstr>Introduction</vt:lpstr>
      <vt:lpstr>Introduction</vt:lpstr>
      <vt:lpstr>Introduction</vt:lpstr>
      <vt:lpstr>QUESTIONNAIRES  AND RESPONSES </vt:lpstr>
      <vt:lpstr>…..questionnaires:  e-Learning….</vt:lpstr>
      <vt:lpstr>…..questionnaires:  e-Learning…. </vt:lpstr>
      <vt:lpstr>…..questionnaires:  e-Learning…. </vt:lpstr>
      <vt:lpstr>…..questionnaires:  e-Learning…. </vt:lpstr>
      <vt:lpstr>…..questionnaires:  e-Learning…. </vt:lpstr>
      <vt:lpstr>…..questionnaires:  e-Learning…. </vt:lpstr>
      <vt:lpstr>…..questionnaires:  e-Learning…. </vt:lpstr>
      <vt:lpstr>…..questionnaires:  e-Learning…. </vt:lpstr>
      <vt:lpstr>…..questionnaires:  e-Learning…. </vt:lpstr>
      <vt:lpstr>…..questionnaires:  e-Learning…. </vt:lpstr>
      <vt:lpstr>…..questionnaires:  e-Learning…. </vt:lpstr>
      <vt:lpstr>…..questionnaires:  e-Learning…. </vt:lpstr>
      <vt:lpstr>…..questionnaires:  e-Learning…. </vt:lpstr>
      <vt:lpstr>…..questionnaires:  e-Learning…. </vt:lpstr>
      <vt:lpstr> Questionnaires:  MOOCs… </vt:lpstr>
      <vt:lpstr> Questionnaires:  MOOCs… </vt:lpstr>
      <vt:lpstr> Questionnaires:  MOOCs… </vt:lpstr>
      <vt:lpstr> Questionnaires:  MOOCs… </vt:lpstr>
      <vt:lpstr> DISCUSSION Some Remarks… </vt:lpstr>
      <vt:lpstr> DISCUSSION Some Remarks… </vt:lpstr>
      <vt:lpstr> DISCUSSION Some Remarks… </vt:lpstr>
      <vt:lpstr> CONCLUSION  Limitations of the Study  </vt:lpstr>
      <vt:lpstr>CONCLUSION </vt:lpstr>
      <vt:lpstr>Slide 34</vt:lpstr>
    </vt:vector>
  </TitlesOfParts>
  <Company>xxxx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Ligjerata</dc:title>
  <dc:creator>Dhurata Hyseni</dc:creator>
  <cp:lastModifiedBy>Betim Cico</cp:lastModifiedBy>
  <cp:revision>797</cp:revision>
  <dcterms:created xsi:type="dcterms:W3CDTF">2012-04-21T17:55:53Z</dcterms:created>
  <dcterms:modified xsi:type="dcterms:W3CDTF">2015-08-28T20:59:43Z</dcterms:modified>
  <cp:category>2012</cp:category>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TC018813529991</vt:lpwstr>
  </property>
</Properties>
</file>